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2.jpeg" ContentType="image/jpeg"/>
  <Override PartName="/ppt/media/image3.jpeg" ContentType="image/jpe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1.jpeg" ContentType="image/jpeg"/>
  <Override PartName="/ppt/media/image9.png" ContentType="image/png"/>
  <Override PartName="/ppt/media/image10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3A561A0-269A-4035-AB1F-96A068863669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0910FA-840E-4A21-9F48-B4F94F71D037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41" name="Text Box 2"/>
          <p:cNvSpPr/>
          <p:nvPr/>
        </p:nvSpPr>
        <p:spPr>
          <a:xfrm>
            <a:off x="1219320" y="720720"/>
            <a:ext cx="4876200" cy="3598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4600" cy="43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3A1E269-5E2C-4CB5-A56C-0F871B2F34E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44" name="Text Box 2"/>
          <p:cNvSpPr/>
          <p:nvPr/>
        </p:nvSpPr>
        <p:spPr>
          <a:xfrm>
            <a:off x="1219320" y="720720"/>
            <a:ext cx="4876200" cy="3598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4600" cy="43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9F6268-D95E-44FC-BB02-A561121AA0D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97682C-9727-4CCC-BA36-A098031ECE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A0C3BA-1A44-45D6-A7DC-D499096A6A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518CBA-8DAE-42EA-AF87-21AC71ECAED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4265B9-479D-485E-BCB3-DCCFA782D22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EE6275-702E-4C4F-803D-F279768FC3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480AFD-2757-4AFB-A971-6974DB05F7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60DF22-0385-4542-AF93-A4E890E908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7B415D-310B-43C3-A796-CB0AC640E8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78C2C3-CEFB-4DEB-94B6-10D9F7B164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200E87-3B1E-4DBD-B255-DC3B31FAC6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D68403-F8FC-41E6-9F25-EFFE1345DB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AFCD44-775C-4745-A39B-DF99BC4816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A10162-C919-4470-A809-11ED0324C0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B830CFA-9AE6-4534-8683-820ADDDB20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0FBDCD-67AF-4181-AE77-78D2835A6A3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061316-3F6A-4D77-A2FB-A87D586E1EF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698FCC-028D-4E2C-A3B6-466515B2E8C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B234D01-1B81-4326-B1D4-0B1106E89D6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49B0FD-0063-4224-893E-D670C464BA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F7671D-0590-4125-9686-A493C24CB1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F2127E3-658C-4ED3-A158-410D107E1D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471B6B7-6027-4719-8765-A84D6E137C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13DAB4-D146-4AAF-92E4-C0CA34D73D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D3BEDE7-CF6D-46CB-A2AD-5081C938CB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F4213A9-FA69-443F-B12C-25E9550027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26D3A5-D34D-4047-9DEB-6D50450B99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428E51E-DFC9-44CA-BCF9-CB19D7142B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6F1D1EC-A638-40A8-B33E-BB4A0271F9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6DBECE-0271-498A-A48F-55D67BC0235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037C0E0-E2A8-47FD-86B2-704E6AC7D80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AB2CB0A-81CF-4325-A064-A9714CD1571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6ABD0D8-F031-48DD-B6DF-3E9F8944E7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B566737-C349-46CA-9DB9-B1D67295C4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277A50-8776-4CF5-B05D-F3AE1AE4EE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32575CB-2FBE-45AD-A163-65EF2E3152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747ED1D-0AD5-4479-AF16-32467CFB4D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D566A57-29C4-4C5B-BE71-E4C8F834E9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4E67C01-492F-4E5D-B8D0-4427603A91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BF44121-5312-47D7-A4C6-BC2EB09850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5271A03-2B68-4CA2-AB69-0495214502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57F9793-730D-45E8-AB80-F70530982E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78A880C-11FC-44B2-A8B5-A6FCE9F64FE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F2584C5-E6AC-41CA-8490-97DCF326D8A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7CB18E-A826-41C8-9A44-5EE8E6B2CF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A85114-60EE-46FF-9D51-7D5B10EC0F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87286C-ABAE-4A0E-9F1C-F7B6569530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E34523-1F6F-4EF9-A945-DE1932A506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1B7EA6-F746-4756-865D-1B71D9EB85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entury School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A49004-36C2-47EF-B707-25F054135D95}" type="slidenum">
              <a:rPr b="0" lang="en-IN" sz="1200" spc="-1" strike="noStrike">
                <a:solidFill>
                  <a:srgbClr val="8b8b8b"/>
                </a:solidFill>
                <a:latin typeface="Century Schoolbook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1" lang="en-IN" sz="1200" spc="-1" strike="noStrike">
                <a:solidFill>
                  <a:srgbClr val="1c1911"/>
                </a:solidFill>
                <a:latin typeface="Century Schoolbook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IN" sz="1200" spc="-1" strike="noStrike">
                <a:solidFill>
                  <a:srgbClr val="1c1911"/>
                </a:solidFill>
                <a:latin typeface="Century Schoolbook"/>
              </a:rPr>
              <a:t>&lt;footer&gt;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entury School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E15917-BBD4-4837-A2D7-2B75F1318838}" type="slidenum">
              <a:rPr b="0" lang="en-IN" sz="1200" spc="-1" strike="noStrike">
                <a:solidFill>
                  <a:srgbClr val="8b8b8b"/>
                </a:solidFill>
                <a:latin typeface="Century Schoolbook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ffffff"/>
                </a:solidFill>
                <a:latin typeface="Century School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E9A370-23BB-4D96-84B0-1EA77099D22C}" type="slidenum">
              <a:rPr b="0" lang="en-IN" sz="1200" spc="-1" strike="noStrike">
                <a:solidFill>
                  <a:srgbClr val="ffffff"/>
                </a:solidFill>
                <a:latin typeface="Century Schoolbook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ffffff"/>
                </a:solidFill>
                <a:latin typeface="Century School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1858FF-D378-429E-B952-516F893D12B8}" type="slidenum">
              <a:rPr b="0" lang="en-IN" sz="1200" spc="-1" strike="noStrike">
                <a:solidFill>
                  <a:srgbClr val="ffffff"/>
                </a:solidFill>
                <a:latin typeface="Century Schoolbook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95880" y="1122480"/>
            <a:ext cx="9971280" cy="140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29676"/>
                </a:solidFill>
                <a:latin typeface="Century Schoolbook"/>
              </a:rPr>
              <a:t>Big Data Processing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1311480" y="3500280"/>
            <a:ext cx="9143280" cy="16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</a:rPr>
              <a:t>Jiaul Paik</a:t>
            </a:r>
            <a:endParaRPr b="0" lang="en-IN" sz="4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Century Schoolbook"/>
              </a:rPr>
              <a:t>Lecture 3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173160"/>
            <a:ext cx="10514880" cy="56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7000"/>
          </a:bodyPr>
          <a:p>
            <a:pPr>
              <a:lnSpc>
                <a:spcPct val="90000"/>
              </a:lnSpc>
              <a:buNone/>
            </a:pPr>
            <a:r>
              <a:rPr b="0" lang="en-IN" sz="4000" spc="-1" strike="noStrike">
                <a:solidFill>
                  <a:srgbClr val="027159"/>
                </a:solidFill>
                <a:latin typeface="Century Schoolbook"/>
              </a:rPr>
              <a:t>Big data analytics: Case Studies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838080" y="1316880"/>
            <a:ext cx="10514880" cy="48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IN" sz="3459" spc="-1" strike="noStrike">
                <a:solidFill>
                  <a:srgbClr val="0070c0"/>
                </a:solidFill>
                <a:latin typeface="Century Schoolbook"/>
              </a:rPr>
              <a:t>Walmart</a:t>
            </a:r>
            <a:endParaRPr b="0" lang="en-IN" sz="3459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Century Schoolbook"/>
              </a:rPr>
              <a:t>Uses transaction data to discover patterns that can be used </a:t>
            </a:r>
            <a:endParaRPr b="0" lang="en-IN" sz="293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Century Schoolbook"/>
              </a:rPr>
              <a:t>Provides product recommendations </a:t>
            </a:r>
            <a:endParaRPr b="0" lang="en-IN" sz="293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Schoolbook"/>
              </a:rPr>
              <a:t>which products were brought together.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93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Century Schoolbook"/>
              </a:rPr>
              <a:t>Organizing product in such a way that customers easily find it</a:t>
            </a:r>
            <a:endParaRPr b="0" lang="en-IN" sz="293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Schoolbook"/>
              </a:rPr>
              <a:t>Bread and butter in the same rack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IN" sz="4000" spc="-1" strike="noStrike">
                <a:solidFill>
                  <a:srgbClr val="027159"/>
                </a:solidFill>
                <a:latin typeface="Century Schoolbook"/>
              </a:rPr>
              <a:t>Big data analytics: Case Studies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838080" y="1471680"/>
            <a:ext cx="10514880" cy="470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IN" sz="3459" spc="-1" strike="noStrike">
                <a:solidFill>
                  <a:srgbClr val="0070c0"/>
                </a:solidFill>
                <a:latin typeface="Century Schoolbook"/>
              </a:rPr>
              <a:t>LinkedIn</a:t>
            </a:r>
            <a:endParaRPr b="0" lang="en-IN" sz="3459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Century Schoolbook"/>
              </a:rPr>
              <a:t>Uses Big data to develop product offerings such as </a:t>
            </a:r>
            <a:endParaRPr b="0" lang="en-IN" sz="293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Schoolbook"/>
              </a:rPr>
              <a:t>people you may know</a:t>
            </a:r>
            <a:endParaRPr b="0" lang="en-IN" sz="28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Schoolbook"/>
              </a:rPr>
              <a:t>who have viewed your profile</a:t>
            </a:r>
            <a:endParaRPr b="0" lang="en-IN" sz="28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Schoolbook"/>
              </a:rPr>
              <a:t>jobs you may be interested in, and more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930" spc="-1" strike="noStrike">
                <a:solidFill>
                  <a:srgbClr val="0070c0"/>
                </a:solidFill>
                <a:latin typeface="Century Schoolbook"/>
              </a:rPr>
              <a:t>LinkedIn uses network/graph data to </a:t>
            </a:r>
            <a:endParaRPr b="0" lang="en-IN" sz="293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Century Schoolbook"/>
              </a:rPr>
              <a:t>analyze the profiles, </a:t>
            </a:r>
            <a:endParaRPr b="0" lang="en-IN" sz="293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Century Schoolbook"/>
              </a:rPr>
              <a:t>suggests opportunities according to qualification and interests</a:t>
            </a:r>
            <a:endParaRPr b="0" lang="en-IN" sz="29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IN" sz="4000" spc="-1" strike="noStrike">
                <a:solidFill>
                  <a:srgbClr val="027159"/>
                </a:solidFill>
                <a:latin typeface="Century Schoolbook"/>
              </a:rPr>
              <a:t>Big data analytics: Case Studies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838080" y="1471680"/>
            <a:ext cx="10514880" cy="470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IN" sz="3459" spc="-1" strike="noStrike">
                <a:solidFill>
                  <a:srgbClr val="0070c0"/>
                </a:solidFill>
                <a:latin typeface="Century Schoolbook"/>
              </a:rPr>
              <a:t>Healthcare </a:t>
            </a:r>
            <a:endParaRPr b="0" lang="en-IN" sz="3459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930" spc="-1" strike="noStrike">
                <a:solidFill>
                  <a:srgbClr val="000000"/>
                </a:solidFill>
                <a:latin typeface="Century Schoolbook"/>
              </a:rPr>
              <a:t>Finding a disease outbreak</a:t>
            </a:r>
            <a:endParaRPr b="0" lang="en-IN" sz="293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93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930" spc="-1" strike="noStrike">
                <a:solidFill>
                  <a:srgbClr val="000000"/>
                </a:solidFill>
                <a:latin typeface="Century Schoolbook"/>
              </a:rPr>
              <a:t>Predicting mental health from social media data</a:t>
            </a:r>
            <a:endParaRPr b="0" lang="en-IN" sz="293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93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930" spc="-1" strike="noStrike">
                <a:solidFill>
                  <a:srgbClr val="000000"/>
                </a:solidFill>
                <a:latin typeface="Century Schoolbook"/>
              </a:rPr>
              <a:t>Human genome sequencing</a:t>
            </a:r>
            <a:endParaRPr b="0" lang="en-IN" sz="293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entury Schoolbook"/>
              </a:rPr>
              <a:t>identifying, mapping and sequencing all of the genes of the human genome from both a physical and a functional standpoint</a:t>
            </a:r>
            <a:endParaRPr b="0" lang="en-IN" sz="20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entury Schoolbook"/>
              </a:rPr>
              <a:t>Can be used to identify diseases and for better treatment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/>
          <p:nvPr/>
        </p:nvSpPr>
        <p:spPr>
          <a:xfrm>
            <a:off x="1247040" y="302400"/>
            <a:ext cx="91432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215d66"/>
                </a:solidFill>
                <a:latin typeface="Gill Sans"/>
                <a:ea typeface="DejaVu Sans"/>
              </a:rPr>
              <a:t>Focus of this course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4" name="Rounded Rectangle 7"/>
          <p:cNvSpPr/>
          <p:nvPr/>
        </p:nvSpPr>
        <p:spPr>
          <a:xfrm>
            <a:off x="4952880" y="4453560"/>
            <a:ext cx="2241360" cy="955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525">
            <a:solidFill>
              <a:srgbClr val="4a7ebb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Execution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Infrastructure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5" name="Rounded Rectangle 8"/>
          <p:cNvSpPr/>
          <p:nvPr/>
        </p:nvSpPr>
        <p:spPr>
          <a:xfrm>
            <a:off x="4952880" y="3351600"/>
            <a:ext cx="2241360" cy="955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525">
            <a:solidFill>
              <a:srgbClr val="f5924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Analytics Infrastructure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6" name="Rounded Rectangle 9"/>
          <p:cNvSpPr/>
          <p:nvPr/>
        </p:nvSpPr>
        <p:spPr>
          <a:xfrm>
            <a:off x="4952880" y="2245320"/>
            <a:ext cx="2241360" cy="955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3fbc2"/>
              </a:gs>
              <a:gs pos="100000">
                <a:srgbClr val="f4ffe6"/>
              </a:gs>
            </a:gsLst>
            <a:lin ang="16200000"/>
          </a:gradFill>
          <a:ln w="9525">
            <a:solidFill>
              <a:srgbClr val="98b855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Data Science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7" name="Rectangle 10"/>
          <p:cNvSpPr/>
          <p:nvPr/>
        </p:nvSpPr>
        <p:spPr>
          <a:xfrm>
            <a:off x="6896880" y="2713320"/>
            <a:ext cx="595080" cy="2216160"/>
          </a:xfrm>
          <a:prstGeom prst="rect">
            <a:avLst/>
          </a:prstGeom>
          <a:gradFill rotWithShape="0">
            <a:gsLst>
              <a:gs pos="0">
                <a:srgbClr val="d9caee">
                  <a:alpha val="80000"/>
                </a:srgbClr>
              </a:gs>
              <a:gs pos="100000">
                <a:srgbClr val="f1eaf8">
                  <a:alpha val="50196"/>
                </a:srgbClr>
              </a:gs>
            </a:gsLst>
            <a:lin ang="16200000"/>
          </a:gradFill>
          <a:ln w="9525">
            <a:solidFill>
              <a:srgbClr val="7d5fa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ctr" vert="vert270" rot="16200000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Course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8" name="Title 1"/>
          <p:cNvSpPr/>
          <p:nvPr/>
        </p:nvSpPr>
        <p:spPr>
          <a:xfrm>
            <a:off x="1523880" y="5486400"/>
            <a:ext cx="91432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Gill Sans"/>
                <a:ea typeface="DejaVu Sans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latin typeface="Gill Sans"/>
                <a:ea typeface="DejaVu Sans"/>
              </a:rPr>
              <a:t>big data stack”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/>
          <p:nvPr/>
        </p:nvSpPr>
        <p:spPr>
          <a:xfrm>
            <a:off x="286200" y="212040"/>
            <a:ext cx="91432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Gill Sans"/>
                <a:ea typeface="DejaVu Sans"/>
              </a:rPr>
              <a:t>Buzzwords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10" name="TextBox 2"/>
          <p:cNvSpPr/>
          <p:nvPr/>
        </p:nvSpPr>
        <p:spPr>
          <a:xfrm>
            <a:off x="1540080" y="3627720"/>
            <a:ext cx="28947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"/>
                <a:ea typeface="DejaVu Sans"/>
              </a:rPr>
              <a:t>MapReduce, Spark, noSQL, Flink, Pig, Hive, Dryad, Pregel, Giraph, Storm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1" name="Rounded Rectangle 3"/>
          <p:cNvSpPr/>
          <p:nvPr/>
        </p:nvSpPr>
        <p:spPr>
          <a:xfrm>
            <a:off x="4823640" y="3594600"/>
            <a:ext cx="2241360" cy="955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525">
            <a:solidFill>
              <a:srgbClr val="4a7ebb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Execution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Infrastructure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2" name="Rounded Rectangle 4"/>
          <p:cNvSpPr/>
          <p:nvPr/>
        </p:nvSpPr>
        <p:spPr>
          <a:xfrm>
            <a:off x="4823640" y="2492640"/>
            <a:ext cx="2241360" cy="955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525">
            <a:solidFill>
              <a:srgbClr val="f5924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Analytics Infrastructure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3" name="Rounded Rectangle 5"/>
          <p:cNvSpPr/>
          <p:nvPr/>
        </p:nvSpPr>
        <p:spPr>
          <a:xfrm>
            <a:off x="4823640" y="1386360"/>
            <a:ext cx="2241360" cy="955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3fbc2"/>
              </a:gs>
              <a:gs pos="100000">
                <a:srgbClr val="f4ffe6"/>
              </a:gs>
            </a:gsLst>
            <a:lin ang="16200000"/>
          </a:gradFill>
          <a:ln w="9525">
            <a:solidFill>
              <a:srgbClr val="98b855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Data Science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Helvetica Neue"/>
                <a:ea typeface="DejaVu Sans"/>
              </a:rPr>
              <a:t>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4" name="Rectangle 6"/>
          <p:cNvSpPr/>
          <p:nvPr/>
        </p:nvSpPr>
        <p:spPr>
          <a:xfrm>
            <a:off x="6767640" y="1854360"/>
            <a:ext cx="595080" cy="2216160"/>
          </a:xfrm>
          <a:prstGeom prst="rect">
            <a:avLst/>
          </a:prstGeom>
          <a:gradFill rotWithShape="0">
            <a:gsLst>
              <a:gs pos="0">
                <a:srgbClr val="d9caee">
                  <a:alpha val="80000"/>
                </a:srgbClr>
              </a:gs>
              <a:gs pos="100000">
                <a:srgbClr val="f1eaf8">
                  <a:alpha val="50196"/>
                </a:srgbClr>
              </a:gs>
            </a:gsLst>
            <a:lin ang="16200000"/>
          </a:gradFill>
          <a:ln w="9525">
            <a:solidFill>
              <a:srgbClr val="7d5fa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ctr" vert="vert270" rot="16200000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Course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5" name="TextBox 7"/>
          <p:cNvSpPr/>
          <p:nvPr/>
        </p:nvSpPr>
        <p:spPr>
          <a:xfrm>
            <a:off x="7906320" y="850320"/>
            <a:ext cx="3047400" cy="52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"/>
                <a:ea typeface="DejaVu Sans"/>
              </a:rPr>
              <a:t>Text: frequency estimation, language models, inverted indexes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"/>
                <a:ea typeface="DejaVu Sans"/>
              </a:rPr>
              <a:t>Graphs: graph traversals, random walks (PageRank)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"/>
                <a:ea typeface="DejaVu Sans"/>
              </a:rPr>
              <a:t>Relational data: SQL, joins, column stores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"/>
                <a:ea typeface="DejaVu Sans"/>
              </a:rPr>
              <a:t>Data mining: hashing, clustering (</a:t>
            </a:r>
            <a:r>
              <a:rPr b="0" i="1" lang="en-US" sz="1800" spc="-1" strike="noStrike">
                <a:solidFill>
                  <a:srgbClr val="000000"/>
                </a:solidFill>
                <a:latin typeface="Gill Sans"/>
                <a:ea typeface="DejaVu Sans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latin typeface="Gill Sans"/>
                <a:ea typeface="DejaVu Sans"/>
              </a:rPr>
              <a:t>-means), classification, recommendations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"/>
                <a:ea typeface="DejaVu Sans"/>
              </a:rPr>
              <a:t>Streams: probabilistic data structures (Bloom filters, CMS, HLL counters)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6" name="TextBox 8"/>
          <p:cNvSpPr/>
          <p:nvPr/>
        </p:nvSpPr>
        <p:spPr>
          <a:xfrm>
            <a:off x="1438560" y="1418040"/>
            <a:ext cx="289476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"/>
                <a:ea typeface="DejaVu Sans"/>
              </a:rPr>
              <a:t>data analytics, business intelligence, OLAP, ETL, data warehouses and data lakes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7" name="Text Box 10"/>
          <p:cNvSpPr/>
          <p:nvPr/>
        </p:nvSpPr>
        <p:spPr>
          <a:xfrm>
            <a:off x="206280" y="5770800"/>
            <a:ext cx="11778840" cy="1064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0000"/>
                </a:solidFill>
                <a:latin typeface="Gill Sans"/>
                <a:ea typeface="DejaVu Sans"/>
              </a:rPr>
              <a:t>This course focuses on algorithm design and “programming at scale”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1394640" y="4627440"/>
            <a:ext cx="91432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Gill Sans"/>
                <a:ea typeface="DejaVu Sans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latin typeface="Gill Sans"/>
                <a:ea typeface="DejaVu Sans"/>
              </a:rPr>
              <a:t>big data stack”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1" dur="indefinite" restart="never" nodeType="tmRoot">
          <p:childTnLst>
            <p:seq>
              <p:cTn id="212" dur="indefinite" nodeType="mainSeq">
                <p:childTnLst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1143000" y="1066680"/>
            <a:ext cx="9874800" cy="518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Finding useful pattern/insight/model from large data in reasonable amount of time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Primary focus is on efficiency as well as on information quality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title"/>
          </p:nvPr>
        </p:nvSpPr>
        <p:spPr>
          <a:xfrm>
            <a:off x="280800" y="182520"/>
            <a:ext cx="9874800" cy="54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27159"/>
                </a:solidFill>
                <a:latin typeface="Century Schoolbook"/>
              </a:rPr>
              <a:t>What is the Goal of Big Data Processing?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8" dur="indefinite" restart="never" nodeType="tmRoot">
          <p:childTnLst>
            <p:seq>
              <p:cTn id="219" dur="indefinite" nodeType="mainSeq">
                <p:childTnLst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36240" y="22176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entury Schoolbook"/>
              </a:rPr>
              <a:t>Scalability</a:t>
            </a:r>
            <a:r>
              <a:rPr b="0" lang="en-US" sz="4400" spc="-1" strike="noStrike">
                <a:solidFill>
                  <a:srgbClr val="027159"/>
                </a:solidFill>
                <a:latin typeface="Century Schoolbook"/>
              </a:rPr>
              <a:t> of an algorithm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838080" y="1471680"/>
            <a:ext cx="10514880" cy="470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70c0"/>
                </a:solidFill>
                <a:latin typeface="Century Schoolbook"/>
              </a:rPr>
              <a:t>Growth of its complexity with the problem size</a:t>
            </a:r>
            <a:endParaRPr b="0" lang="en-IN" sz="26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70c0"/>
                </a:solidFill>
                <a:latin typeface="Century Schoolbook"/>
              </a:rPr>
              <a:t>Time to finish </a:t>
            </a:r>
            <a:endParaRPr b="0" lang="en-IN" sz="22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70c0"/>
                </a:solidFill>
                <a:latin typeface="Century Schoolbook"/>
              </a:rPr>
              <a:t>Memory requirement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6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70c0"/>
                </a:solidFill>
                <a:latin typeface="Century Schoolbook"/>
              </a:rPr>
              <a:t>How well it can handle big data?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757440" y="1031040"/>
            <a:ext cx="9874800" cy="518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7000"/>
          </a:bodyPr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Century Schoolbook"/>
              <a:buAutoNum type="arabicPeriod"/>
            </a:pPr>
            <a:r>
              <a:rPr b="1" lang="en-US" sz="2400" spc="-1" strike="noStrike">
                <a:solidFill>
                  <a:srgbClr val="0070c0"/>
                </a:solidFill>
                <a:latin typeface="Century Schoolbook"/>
              </a:rPr>
              <a:t> </a:t>
            </a:r>
            <a:r>
              <a:rPr b="0" lang="en-US" sz="3200" spc="-1" strike="noStrike">
                <a:solidFill>
                  <a:srgbClr val="0070c0"/>
                </a:solidFill>
                <a:latin typeface="Century Schoolbook"/>
              </a:rPr>
              <a:t>Improving Algorithmic Efficiency </a:t>
            </a:r>
            <a:endParaRPr b="0" lang="en-IN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Schoolbook"/>
              </a:rPr>
              <a:t>Sampling techniques 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entury Schoolbook"/>
              </a:rPr>
              <a:t>Efficient data structures and algorithms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32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Century Schoolbook"/>
              <a:buAutoNum type="arabicPeriod"/>
            </a:pPr>
            <a:r>
              <a:rPr b="0" lang="en-US" sz="3200" spc="-1" strike="noStrike">
                <a:solidFill>
                  <a:srgbClr val="0070c0"/>
                </a:solidFill>
                <a:latin typeface="Century Schoolbook"/>
              </a:rPr>
              <a:t> </a:t>
            </a:r>
            <a:r>
              <a:rPr b="0" lang="en-US" sz="3200" spc="-1" strike="noStrike">
                <a:solidFill>
                  <a:srgbClr val="0070c0"/>
                </a:solidFill>
                <a:latin typeface="Century Schoolbook"/>
              </a:rPr>
              <a:t>Parallel Processing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Scale-up architecture: Powerful server with lots of RAM, disk and cpu-cores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Scale-out architecture: Cluster of low-cost computers</a:t>
            </a:r>
            <a:endParaRPr b="0" lang="en-IN" sz="2400" spc="-1" strike="noStrike">
              <a:latin typeface="Arial"/>
            </a:endParaRPr>
          </a:p>
          <a:p>
            <a:pPr lvl="2" marL="1257480" indent="-343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entury Schoolbook"/>
              </a:rPr>
              <a:t>Hadoop, Map-reduce, Spark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title"/>
          </p:nvPr>
        </p:nvSpPr>
        <p:spPr>
          <a:xfrm>
            <a:off x="406800" y="219240"/>
            <a:ext cx="9874800" cy="54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27159"/>
                </a:solidFill>
                <a:latin typeface="Century Schoolbook"/>
              </a:rPr>
              <a:t>Two Common Routes to Scalability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25" name="Star: 5 Points 1"/>
          <p:cNvSpPr/>
          <p:nvPr/>
        </p:nvSpPr>
        <p:spPr>
          <a:xfrm>
            <a:off x="8626320" y="760680"/>
            <a:ext cx="3311640" cy="27874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rgbClr val="3e7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d0d0d"/>
                </a:solidFill>
                <a:latin typeface="Century Schoolbook"/>
                <a:ea typeface="DejaVu Sans"/>
              </a:rPr>
              <a:t>We will study all in detail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8" dur="indefinite" restart="never" nodeType="tmRoot">
          <p:childTnLst>
            <p:seq>
              <p:cTn id="229" dur="indefinite" nodeType="mainSeq">
                <p:childTnLst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78560" y="238680"/>
            <a:ext cx="9874800" cy="54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27159"/>
                </a:solidFill>
                <a:latin typeface="Century Schoolbook"/>
              </a:rPr>
              <a:t>Scalability: Data Clustering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27" name="TextBox 3"/>
          <p:cNvSpPr/>
          <p:nvPr/>
        </p:nvSpPr>
        <p:spPr>
          <a:xfrm>
            <a:off x="1403640" y="1219320"/>
            <a:ext cx="8934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  <a:ea typeface="DejaVu Sans"/>
              </a:rPr>
              <a:t>Create 10000 clusters from 1 billion vectors of dimension 1000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8" name="Rectangle 5"/>
          <p:cNvSpPr/>
          <p:nvPr/>
        </p:nvSpPr>
        <p:spPr>
          <a:xfrm>
            <a:off x="2542320" y="2544480"/>
            <a:ext cx="3677400" cy="761400"/>
          </a:xfrm>
          <a:prstGeom prst="rect">
            <a:avLst/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STEP 1:</a:t>
            </a: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 Start with k initial cluster centers  (that is why k-mean </a:t>
            </a:r>
            <a:r>
              <a:rPr b="0" lang="en-US" sz="1800" spc="-1" strike="noStrike">
                <a:solidFill>
                  <a:srgbClr val="0070c0"/>
                </a:solidFill>
                <a:latin typeface="Wingdings"/>
                <a:ea typeface="DejaVu Sans"/>
              </a:rPr>
              <a:t></a:t>
            </a: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Rectangle 6"/>
          <p:cNvSpPr/>
          <p:nvPr/>
        </p:nvSpPr>
        <p:spPr>
          <a:xfrm>
            <a:off x="2607480" y="3635640"/>
            <a:ext cx="3656880" cy="761400"/>
          </a:xfrm>
          <a:prstGeom prst="rect">
            <a:avLst/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STEP 2:</a:t>
            </a: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 Assign/cluster each member to the closest center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Rectangle 7"/>
          <p:cNvSpPr/>
          <p:nvPr/>
        </p:nvSpPr>
        <p:spPr>
          <a:xfrm>
            <a:off x="2619360" y="4876920"/>
            <a:ext cx="3656880" cy="685080"/>
          </a:xfrm>
          <a:prstGeom prst="rect">
            <a:avLst/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70c0"/>
                </a:solidFill>
                <a:latin typeface="Arial"/>
                <a:ea typeface="DejaVu Sans"/>
              </a:rPr>
              <a:t>STEP 3:</a:t>
            </a:r>
            <a:r>
              <a:rPr b="0" lang="en-US" sz="2000" spc="-1" strike="noStrike">
                <a:solidFill>
                  <a:srgbClr val="0070c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70c0"/>
                </a:solidFill>
                <a:latin typeface="Arial"/>
                <a:ea typeface="DejaVu Sans"/>
              </a:rPr>
              <a:t>Recalculate centers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31" name="Down Arrow 9"/>
          <p:cNvSpPr/>
          <p:nvPr/>
        </p:nvSpPr>
        <p:spPr>
          <a:xfrm>
            <a:off x="4315320" y="3332880"/>
            <a:ext cx="131760" cy="274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Down Arrow 10"/>
          <p:cNvSpPr/>
          <p:nvPr/>
        </p:nvSpPr>
        <p:spPr>
          <a:xfrm>
            <a:off x="4315680" y="4405320"/>
            <a:ext cx="119520" cy="470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Straight Connector 11"/>
          <p:cNvSpPr/>
          <p:nvPr/>
        </p:nvSpPr>
        <p:spPr>
          <a:xfrm flipH="1">
            <a:off x="2356560" y="4016520"/>
            <a:ext cx="250560" cy="360"/>
          </a:xfrm>
          <a:prstGeom prst="line">
            <a:avLst/>
          </a:prstGeom>
          <a:ln>
            <a:solidFill>
              <a:srgbClr val="02967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34" name="Straight Connector 12"/>
          <p:cNvSpPr/>
          <p:nvPr/>
        </p:nvSpPr>
        <p:spPr>
          <a:xfrm flipH="1">
            <a:off x="2373840" y="5365080"/>
            <a:ext cx="256680" cy="360"/>
          </a:xfrm>
          <a:prstGeom prst="line">
            <a:avLst/>
          </a:prstGeom>
          <a:ln>
            <a:solidFill>
              <a:srgbClr val="02967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35" name="Straight Connector 13"/>
          <p:cNvSpPr/>
          <p:nvPr/>
        </p:nvSpPr>
        <p:spPr>
          <a:xfrm>
            <a:off x="2343600" y="4016520"/>
            <a:ext cx="360" cy="1355400"/>
          </a:xfrm>
          <a:prstGeom prst="line">
            <a:avLst/>
          </a:prstGeom>
          <a:ln>
            <a:solidFill>
              <a:srgbClr val="02967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36" name="TextBox 14"/>
          <p:cNvSpPr/>
          <p:nvPr/>
        </p:nvSpPr>
        <p:spPr>
          <a:xfrm>
            <a:off x="942120" y="4317840"/>
            <a:ext cx="1207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70c0"/>
                </a:solidFill>
                <a:latin typeface="Century Schoolbook"/>
                <a:ea typeface="DejaVu Sans"/>
              </a:rPr>
              <a:t>Iterative steps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0" dur="indefinite" restart="never" nodeType="tmRoot">
          <p:childTnLst>
            <p:seq>
              <p:cTn id="261" dur="indefinite" nodeType="mainSeq">
                <p:childTnLst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04920" y="19476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27159"/>
                </a:solidFill>
                <a:latin typeface="Century Schoolbook"/>
              </a:rPr>
              <a:t>K-means: Illustration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38" name="Oval 4"/>
          <p:cNvSpPr/>
          <p:nvPr/>
        </p:nvSpPr>
        <p:spPr>
          <a:xfrm>
            <a:off x="3048120" y="51055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Oval 5"/>
          <p:cNvSpPr/>
          <p:nvPr/>
        </p:nvSpPr>
        <p:spPr>
          <a:xfrm>
            <a:off x="2743200" y="449568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Oval 6"/>
          <p:cNvSpPr/>
          <p:nvPr/>
        </p:nvSpPr>
        <p:spPr>
          <a:xfrm>
            <a:off x="3505320" y="41911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Oval 7"/>
          <p:cNvSpPr/>
          <p:nvPr/>
        </p:nvSpPr>
        <p:spPr>
          <a:xfrm>
            <a:off x="8839080" y="335268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Oval 8"/>
          <p:cNvSpPr/>
          <p:nvPr/>
        </p:nvSpPr>
        <p:spPr>
          <a:xfrm>
            <a:off x="5486400" y="274320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Oval 9"/>
          <p:cNvSpPr/>
          <p:nvPr/>
        </p:nvSpPr>
        <p:spPr>
          <a:xfrm>
            <a:off x="6477120" y="28195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Oval 10"/>
          <p:cNvSpPr/>
          <p:nvPr/>
        </p:nvSpPr>
        <p:spPr>
          <a:xfrm>
            <a:off x="5562720" y="35053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Oval 11"/>
          <p:cNvSpPr/>
          <p:nvPr/>
        </p:nvSpPr>
        <p:spPr>
          <a:xfrm>
            <a:off x="4495680" y="35053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Oval 12"/>
          <p:cNvSpPr/>
          <p:nvPr/>
        </p:nvSpPr>
        <p:spPr>
          <a:xfrm>
            <a:off x="8915400" y="41911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Oval 13"/>
          <p:cNvSpPr/>
          <p:nvPr/>
        </p:nvSpPr>
        <p:spPr>
          <a:xfrm>
            <a:off x="7467480" y="35053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Oval 14"/>
          <p:cNvSpPr/>
          <p:nvPr/>
        </p:nvSpPr>
        <p:spPr>
          <a:xfrm>
            <a:off x="3048120" y="48769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Oval 15"/>
          <p:cNvSpPr/>
          <p:nvPr/>
        </p:nvSpPr>
        <p:spPr>
          <a:xfrm>
            <a:off x="7848720" y="411480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89800" y="209880"/>
            <a:ext cx="10514880" cy="47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3000"/>
          </a:bodyPr>
          <a:p>
            <a:pPr>
              <a:lnSpc>
                <a:spcPct val="90000"/>
              </a:lnSpc>
              <a:buNone/>
            </a:pPr>
            <a:r>
              <a:rPr b="0" lang="en-IN" sz="4400" spc="-1" strike="noStrike">
                <a:solidFill>
                  <a:srgbClr val="027159"/>
                </a:solidFill>
                <a:latin typeface="Century Schoolbook"/>
              </a:rPr>
              <a:t>Characteristics of Big Data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838080" y="1028880"/>
            <a:ext cx="10514880" cy="547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5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Volume: 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00" spc="-1" strike="noStrike">
                <a:solidFill>
                  <a:srgbClr val="000000"/>
                </a:solidFill>
                <a:latin typeface="Century Schoolbook"/>
              </a:rPr>
              <a:t>the size and amounts of big data</a:t>
            </a:r>
            <a:endParaRPr b="0" lang="en-IN" sz="2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Variety: 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00" spc="-1" strike="noStrike">
                <a:solidFill>
                  <a:srgbClr val="000000"/>
                </a:solidFill>
                <a:latin typeface="Century Schoolbook"/>
              </a:rPr>
              <a:t>the diversity and range of different data types (unstructured data, semi-structured data, video, image etc)</a:t>
            </a:r>
            <a:endParaRPr b="0" lang="en-IN" sz="2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Velocity (known as streaming data):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00" spc="-1" strike="noStrike">
                <a:solidFill>
                  <a:srgbClr val="000000"/>
                </a:solidFill>
                <a:latin typeface="Century Schoolbook"/>
              </a:rPr>
              <a:t>the speed at which data is coming</a:t>
            </a:r>
            <a:endParaRPr b="0" lang="en-IN" sz="29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00" spc="-1" strike="noStrike">
                <a:solidFill>
                  <a:srgbClr val="000000"/>
                </a:solidFill>
                <a:latin typeface="Century Schoolbook"/>
              </a:rPr>
              <a:t>e.g., social media posts or search queries received within a day/hour</a:t>
            </a:r>
            <a:endParaRPr b="0" lang="en-IN" sz="2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9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Variability: 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entury Schoolbook"/>
              </a:rPr>
              <a:t>the changing nature of the data companies seek to capture, manage and analyze </a:t>
            </a:r>
            <a:endParaRPr b="0" lang="en-IN" sz="33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Century Schoolbook"/>
              </a:rPr>
              <a:t>– </a:t>
            </a:r>
            <a:r>
              <a:rPr b="0" lang="en-US" sz="3300" spc="-1" strike="noStrike">
                <a:solidFill>
                  <a:srgbClr val="000000"/>
                </a:solidFill>
                <a:latin typeface="Century Schoolbook"/>
              </a:rPr>
              <a:t>e.g., in sentiment or text analytics</a:t>
            </a:r>
            <a:endParaRPr b="0" lang="en-IN" sz="33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Veracity: 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Century Schoolbook"/>
              </a:rPr>
              <a:t>the “truth” or accuracy of data and information</a:t>
            </a:r>
            <a:endParaRPr b="0" lang="en-IN" sz="3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Value: 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Century Schoolbook"/>
              </a:rPr>
              <a:t>the value of big data comes from interesting pattern recognition that lead to better decision making</a:t>
            </a:r>
            <a:endParaRPr b="0" lang="en-IN" sz="3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65960" y="7272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27159"/>
                </a:solidFill>
                <a:latin typeface="Century Schoolbook"/>
              </a:rPr>
              <a:t>K-means: Initialize centers randomly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51" name="Oval 3"/>
          <p:cNvSpPr/>
          <p:nvPr/>
        </p:nvSpPr>
        <p:spPr>
          <a:xfrm>
            <a:off x="3048120" y="51055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Oval 4"/>
          <p:cNvSpPr/>
          <p:nvPr/>
        </p:nvSpPr>
        <p:spPr>
          <a:xfrm>
            <a:off x="2743200" y="449568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Oval 5"/>
          <p:cNvSpPr/>
          <p:nvPr/>
        </p:nvSpPr>
        <p:spPr>
          <a:xfrm>
            <a:off x="3505320" y="41911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Oval 6"/>
          <p:cNvSpPr/>
          <p:nvPr/>
        </p:nvSpPr>
        <p:spPr>
          <a:xfrm>
            <a:off x="8839080" y="335268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Oval 7"/>
          <p:cNvSpPr/>
          <p:nvPr/>
        </p:nvSpPr>
        <p:spPr>
          <a:xfrm>
            <a:off x="5486400" y="274320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Oval 8"/>
          <p:cNvSpPr/>
          <p:nvPr/>
        </p:nvSpPr>
        <p:spPr>
          <a:xfrm>
            <a:off x="6477120" y="28195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Oval 9"/>
          <p:cNvSpPr/>
          <p:nvPr/>
        </p:nvSpPr>
        <p:spPr>
          <a:xfrm>
            <a:off x="5562720" y="35053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Oval 10"/>
          <p:cNvSpPr/>
          <p:nvPr/>
        </p:nvSpPr>
        <p:spPr>
          <a:xfrm>
            <a:off x="4495680" y="35053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Oval 11"/>
          <p:cNvSpPr/>
          <p:nvPr/>
        </p:nvSpPr>
        <p:spPr>
          <a:xfrm>
            <a:off x="8915400" y="41911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Oval 12"/>
          <p:cNvSpPr/>
          <p:nvPr/>
        </p:nvSpPr>
        <p:spPr>
          <a:xfrm>
            <a:off x="7467480" y="35053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Oval 13"/>
          <p:cNvSpPr/>
          <p:nvPr/>
        </p:nvSpPr>
        <p:spPr>
          <a:xfrm>
            <a:off x="3048120" y="487692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Oval 14"/>
          <p:cNvSpPr/>
          <p:nvPr/>
        </p:nvSpPr>
        <p:spPr>
          <a:xfrm>
            <a:off x="7848720" y="4114800"/>
            <a:ext cx="304200" cy="3042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Rectangle 15"/>
          <p:cNvSpPr/>
          <p:nvPr/>
        </p:nvSpPr>
        <p:spPr>
          <a:xfrm>
            <a:off x="4572000" y="3505320"/>
            <a:ext cx="227880" cy="227880"/>
          </a:xfrm>
          <a:prstGeom prst="rect">
            <a:avLst/>
          </a:prstGeom>
          <a:solidFill>
            <a:srgbClr val="0000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Rectangle 16"/>
          <p:cNvSpPr/>
          <p:nvPr/>
        </p:nvSpPr>
        <p:spPr>
          <a:xfrm>
            <a:off x="6553080" y="2819520"/>
            <a:ext cx="227880" cy="22788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Rectangle 17"/>
          <p:cNvSpPr/>
          <p:nvPr/>
        </p:nvSpPr>
        <p:spPr>
          <a:xfrm>
            <a:off x="7467480" y="3505320"/>
            <a:ext cx="227880" cy="227880"/>
          </a:xfrm>
          <a:prstGeom prst="rect">
            <a:avLst/>
          </a:prstGeom>
          <a:solidFill>
            <a:srgbClr val="cc00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Picture 1" descr=""/>
          <p:cNvPicPr/>
          <p:nvPr/>
        </p:nvPicPr>
        <p:blipFill>
          <a:blip r:embed="rId1"/>
          <a:stretch/>
        </p:blipFill>
        <p:spPr>
          <a:xfrm>
            <a:off x="8001000" y="804960"/>
            <a:ext cx="3337200" cy="186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7320" y="7020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27159"/>
                </a:solidFill>
                <a:latin typeface="Century Schoolbook"/>
              </a:rPr>
              <a:t>K-means: assign points to nearest center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68" name="Oval 3"/>
          <p:cNvSpPr/>
          <p:nvPr/>
        </p:nvSpPr>
        <p:spPr>
          <a:xfrm>
            <a:off x="3048120" y="51055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Oval 4"/>
          <p:cNvSpPr/>
          <p:nvPr/>
        </p:nvSpPr>
        <p:spPr>
          <a:xfrm>
            <a:off x="2743200" y="449568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Oval 5"/>
          <p:cNvSpPr/>
          <p:nvPr/>
        </p:nvSpPr>
        <p:spPr>
          <a:xfrm>
            <a:off x="3505320" y="41911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Oval 6"/>
          <p:cNvSpPr/>
          <p:nvPr/>
        </p:nvSpPr>
        <p:spPr>
          <a:xfrm>
            <a:off x="8839080" y="335268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Oval 7"/>
          <p:cNvSpPr/>
          <p:nvPr/>
        </p:nvSpPr>
        <p:spPr>
          <a:xfrm>
            <a:off x="5486400" y="2743200"/>
            <a:ext cx="304200" cy="304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Oval 8"/>
          <p:cNvSpPr/>
          <p:nvPr/>
        </p:nvSpPr>
        <p:spPr>
          <a:xfrm>
            <a:off x="6477120" y="2819520"/>
            <a:ext cx="304200" cy="304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Oval 9"/>
          <p:cNvSpPr/>
          <p:nvPr/>
        </p:nvSpPr>
        <p:spPr>
          <a:xfrm>
            <a:off x="5562720" y="35053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Oval 10"/>
          <p:cNvSpPr/>
          <p:nvPr/>
        </p:nvSpPr>
        <p:spPr>
          <a:xfrm>
            <a:off x="4495680" y="35053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Oval 11"/>
          <p:cNvSpPr/>
          <p:nvPr/>
        </p:nvSpPr>
        <p:spPr>
          <a:xfrm>
            <a:off x="8915400" y="419112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Oval 12"/>
          <p:cNvSpPr/>
          <p:nvPr/>
        </p:nvSpPr>
        <p:spPr>
          <a:xfrm>
            <a:off x="7467480" y="350532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Oval 13"/>
          <p:cNvSpPr/>
          <p:nvPr/>
        </p:nvSpPr>
        <p:spPr>
          <a:xfrm>
            <a:off x="3048120" y="48769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Oval 14"/>
          <p:cNvSpPr/>
          <p:nvPr/>
        </p:nvSpPr>
        <p:spPr>
          <a:xfrm>
            <a:off x="7848720" y="411480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Rectangle 15"/>
          <p:cNvSpPr/>
          <p:nvPr/>
        </p:nvSpPr>
        <p:spPr>
          <a:xfrm>
            <a:off x="4572000" y="3505320"/>
            <a:ext cx="227880" cy="227880"/>
          </a:xfrm>
          <a:prstGeom prst="rect">
            <a:avLst/>
          </a:prstGeom>
          <a:solidFill>
            <a:srgbClr val="0000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Rectangle 16"/>
          <p:cNvSpPr/>
          <p:nvPr/>
        </p:nvSpPr>
        <p:spPr>
          <a:xfrm>
            <a:off x="6553080" y="2819520"/>
            <a:ext cx="227880" cy="22788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Rectangle 17"/>
          <p:cNvSpPr/>
          <p:nvPr/>
        </p:nvSpPr>
        <p:spPr>
          <a:xfrm>
            <a:off x="7467480" y="3505320"/>
            <a:ext cx="227880" cy="227880"/>
          </a:xfrm>
          <a:prstGeom prst="rect">
            <a:avLst/>
          </a:prstGeom>
          <a:solidFill>
            <a:srgbClr val="cc00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83" name="Picture 1" descr=""/>
          <p:cNvPicPr/>
          <p:nvPr/>
        </p:nvPicPr>
        <p:blipFill>
          <a:blip r:embed="rId1"/>
          <a:stretch/>
        </p:blipFill>
        <p:spPr>
          <a:xfrm>
            <a:off x="8355600" y="926280"/>
            <a:ext cx="3647520" cy="212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380880" y="17784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27159"/>
                </a:solidFill>
                <a:latin typeface="Century Schoolbook"/>
              </a:rPr>
              <a:t>K-means: readjust centers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5" name="Oval 3"/>
          <p:cNvSpPr/>
          <p:nvPr/>
        </p:nvSpPr>
        <p:spPr>
          <a:xfrm>
            <a:off x="3048120" y="51055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Oval 4"/>
          <p:cNvSpPr/>
          <p:nvPr/>
        </p:nvSpPr>
        <p:spPr>
          <a:xfrm>
            <a:off x="2743200" y="449568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Oval 5"/>
          <p:cNvSpPr/>
          <p:nvPr/>
        </p:nvSpPr>
        <p:spPr>
          <a:xfrm>
            <a:off x="3505320" y="41911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Oval 6"/>
          <p:cNvSpPr/>
          <p:nvPr/>
        </p:nvSpPr>
        <p:spPr>
          <a:xfrm>
            <a:off x="8839080" y="335268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Oval 7"/>
          <p:cNvSpPr/>
          <p:nvPr/>
        </p:nvSpPr>
        <p:spPr>
          <a:xfrm>
            <a:off x="5486400" y="2743200"/>
            <a:ext cx="304200" cy="304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Oval 8"/>
          <p:cNvSpPr/>
          <p:nvPr/>
        </p:nvSpPr>
        <p:spPr>
          <a:xfrm>
            <a:off x="6477120" y="2819520"/>
            <a:ext cx="304200" cy="304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Oval 9"/>
          <p:cNvSpPr/>
          <p:nvPr/>
        </p:nvSpPr>
        <p:spPr>
          <a:xfrm>
            <a:off x="5562720" y="35053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Oval 10"/>
          <p:cNvSpPr/>
          <p:nvPr/>
        </p:nvSpPr>
        <p:spPr>
          <a:xfrm>
            <a:off x="4495680" y="35053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Oval 11"/>
          <p:cNvSpPr/>
          <p:nvPr/>
        </p:nvSpPr>
        <p:spPr>
          <a:xfrm>
            <a:off x="8915400" y="419112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Oval 12"/>
          <p:cNvSpPr/>
          <p:nvPr/>
        </p:nvSpPr>
        <p:spPr>
          <a:xfrm>
            <a:off x="7467480" y="350532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Oval 13"/>
          <p:cNvSpPr/>
          <p:nvPr/>
        </p:nvSpPr>
        <p:spPr>
          <a:xfrm>
            <a:off x="3048120" y="48769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Oval 14"/>
          <p:cNvSpPr/>
          <p:nvPr/>
        </p:nvSpPr>
        <p:spPr>
          <a:xfrm>
            <a:off x="7848720" y="411480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Rectangle 15"/>
          <p:cNvSpPr/>
          <p:nvPr/>
        </p:nvSpPr>
        <p:spPr>
          <a:xfrm>
            <a:off x="3733920" y="4572000"/>
            <a:ext cx="227880" cy="227880"/>
          </a:xfrm>
          <a:prstGeom prst="rect">
            <a:avLst/>
          </a:prstGeom>
          <a:solidFill>
            <a:srgbClr val="0000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Rectangle 16"/>
          <p:cNvSpPr/>
          <p:nvPr/>
        </p:nvSpPr>
        <p:spPr>
          <a:xfrm>
            <a:off x="6019920" y="2819520"/>
            <a:ext cx="227880" cy="22788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Rectangle 17"/>
          <p:cNvSpPr/>
          <p:nvPr/>
        </p:nvSpPr>
        <p:spPr>
          <a:xfrm>
            <a:off x="8381880" y="3733920"/>
            <a:ext cx="227880" cy="227880"/>
          </a:xfrm>
          <a:prstGeom prst="rect">
            <a:avLst/>
          </a:prstGeom>
          <a:solidFill>
            <a:srgbClr val="cc00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Picture 1" descr=""/>
          <p:cNvPicPr/>
          <p:nvPr/>
        </p:nvPicPr>
        <p:blipFill>
          <a:blip r:embed="rId1"/>
          <a:stretch/>
        </p:blipFill>
        <p:spPr>
          <a:xfrm>
            <a:off x="8368560" y="1062360"/>
            <a:ext cx="3413160" cy="19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304920" y="18108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27159"/>
                </a:solidFill>
                <a:latin typeface="Century Schoolbook"/>
              </a:rPr>
              <a:t>K-means: assign points to nearest center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02" name="Oval 3"/>
          <p:cNvSpPr/>
          <p:nvPr/>
        </p:nvSpPr>
        <p:spPr>
          <a:xfrm>
            <a:off x="3048120" y="51055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Oval 4"/>
          <p:cNvSpPr/>
          <p:nvPr/>
        </p:nvSpPr>
        <p:spPr>
          <a:xfrm>
            <a:off x="2743200" y="449568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Oval 5"/>
          <p:cNvSpPr/>
          <p:nvPr/>
        </p:nvSpPr>
        <p:spPr>
          <a:xfrm>
            <a:off x="3505320" y="41911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Oval 6"/>
          <p:cNvSpPr/>
          <p:nvPr/>
        </p:nvSpPr>
        <p:spPr>
          <a:xfrm>
            <a:off x="8839080" y="335268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Oval 7"/>
          <p:cNvSpPr/>
          <p:nvPr/>
        </p:nvSpPr>
        <p:spPr>
          <a:xfrm>
            <a:off x="5486400" y="2743200"/>
            <a:ext cx="304200" cy="304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Oval 8"/>
          <p:cNvSpPr/>
          <p:nvPr/>
        </p:nvSpPr>
        <p:spPr>
          <a:xfrm>
            <a:off x="6477120" y="2819520"/>
            <a:ext cx="304200" cy="304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Oval 9"/>
          <p:cNvSpPr/>
          <p:nvPr/>
        </p:nvSpPr>
        <p:spPr>
          <a:xfrm>
            <a:off x="5562720" y="3505320"/>
            <a:ext cx="304200" cy="304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Oval 10"/>
          <p:cNvSpPr/>
          <p:nvPr/>
        </p:nvSpPr>
        <p:spPr>
          <a:xfrm>
            <a:off x="4495680" y="35053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Oval 11"/>
          <p:cNvSpPr/>
          <p:nvPr/>
        </p:nvSpPr>
        <p:spPr>
          <a:xfrm>
            <a:off x="8915400" y="419112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Oval 12"/>
          <p:cNvSpPr/>
          <p:nvPr/>
        </p:nvSpPr>
        <p:spPr>
          <a:xfrm>
            <a:off x="7467480" y="350532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Oval 13"/>
          <p:cNvSpPr/>
          <p:nvPr/>
        </p:nvSpPr>
        <p:spPr>
          <a:xfrm>
            <a:off x="3048120" y="48769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Oval 14"/>
          <p:cNvSpPr/>
          <p:nvPr/>
        </p:nvSpPr>
        <p:spPr>
          <a:xfrm>
            <a:off x="7848720" y="411480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Rectangle 15"/>
          <p:cNvSpPr/>
          <p:nvPr/>
        </p:nvSpPr>
        <p:spPr>
          <a:xfrm>
            <a:off x="3733920" y="4572000"/>
            <a:ext cx="227880" cy="227880"/>
          </a:xfrm>
          <a:prstGeom prst="rect">
            <a:avLst/>
          </a:prstGeom>
          <a:solidFill>
            <a:srgbClr val="0000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Rectangle 16"/>
          <p:cNvSpPr/>
          <p:nvPr/>
        </p:nvSpPr>
        <p:spPr>
          <a:xfrm>
            <a:off x="6019920" y="2819520"/>
            <a:ext cx="227880" cy="22788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Rectangle 17"/>
          <p:cNvSpPr/>
          <p:nvPr/>
        </p:nvSpPr>
        <p:spPr>
          <a:xfrm>
            <a:off x="8381880" y="3733920"/>
            <a:ext cx="227880" cy="227880"/>
          </a:xfrm>
          <a:prstGeom prst="rect">
            <a:avLst/>
          </a:prstGeom>
          <a:solidFill>
            <a:srgbClr val="cc00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Picture 1" descr=""/>
          <p:cNvPicPr/>
          <p:nvPr/>
        </p:nvPicPr>
        <p:blipFill>
          <a:blip r:embed="rId1"/>
          <a:stretch/>
        </p:blipFill>
        <p:spPr>
          <a:xfrm>
            <a:off x="8700120" y="1141920"/>
            <a:ext cx="3145680" cy="182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228600" y="13932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27159"/>
                </a:solidFill>
                <a:latin typeface="Century Schoolbook"/>
              </a:rPr>
              <a:t>K-means: readjust centers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19" name="Oval 3"/>
          <p:cNvSpPr/>
          <p:nvPr/>
        </p:nvSpPr>
        <p:spPr>
          <a:xfrm>
            <a:off x="3048120" y="51055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Oval 4"/>
          <p:cNvSpPr/>
          <p:nvPr/>
        </p:nvSpPr>
        <p:spPr>
          <a:xfrm>
            <a:off x="2743200" y="449568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Oval 5"/>
          <p:cNvSpPr/>
          <p:nvPr/>
        </p:nvSpPr>
        <p:spPr>
          <a:xfrm>
            <a:off x="3505320" y="41911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Oval 6"/>
          <p:cNvSpPr/>
          <p:nvPr/>
        </p:nvSpPr>
        <p:spPr>
          <a:xfrm>
            <a:off x="8839080" y="335268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Oval 7"/>
          <p:cNvSpPr/>
          <p:nvPr/>
        </p:nvSpPr>
        <p:spPr>
          <a:xfrm>
            <a:off x="5486400" y="2743200"/>
            <a:ext cx="304200" cy="304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Oval 8"/>
          <p:cNvSpPr/>
          <p:nvPr/>
        </p:nvSpPr>
        <p:spPr>
          <a:xfrm>
            <a:off x="6477120" y="2819520"/>
            <a:ext cx="304200" cy="304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Oval 9"/>
          <p:cNvSpPr/>
          <p:nvPr/>
        </p:nvSpPr>
        <p:spPr>
          <a:xfrm>
            <a:off x="5562720" y="3505320"/>
            <a:ext cx="304200" cy="304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Oval 10"/>
          <p:cNvSpPr/>
          <p:nvPr/>
        </p:nvSpPr>
        <p:spPr>
          <a:xfrm>
            <a:off x="4495680" y="35053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Oval 11"/>
          <p:cNvSpPr/>
          <p:nvPr/>
        </p:nvSpPr>
        <p:spPr>
          <a:xfrm>
            <a:off x="8915400" y="419112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Oval 12"/>
          <p:cNvSpPr/>
          <p:nvPr/>
        </p:nvSpPr>
        <p:spPr>
          <a:xfrm>
            <a:off x="7467480" y="350532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Oval 13"/>
          <p:cNvSpPr/>
          <p:nvPr/>
        </p:nvSpPr>
        <p:spPr>
          <a:xfrm>
            <a:off x="3048120" y="4876920"/>
            <a:ext cx="304200" cy="304200"/>
          </a:xfrm>
          <a:prstGeom prst="ellipse">
            <a:avLst/>
          </a:prstGeom>
          <a:solidFill>
            <a:srgbClr val="0000cc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Oval 14"/>
          <p:cNvSpPr/>
          <p:nvPr/>
        </p:nvSpPr>
        <p:spPr>
          <a:xfrm>
            <a:off x="7848720" y="4114800"/>
            <a:ext cx="304200" cy="304200"/>
          </a:xfrm>
          <a:prstGeom prst="ellipse">
            <a:avLst/>
          </a:prstGeom>
          <a:solidFill>
            <a:srgbClr val="cc00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Rectangle 15"/>
          <p:cNvSpPr/>
          <p:nvPr/>
        </p:nvSpPr>
        <p:spPr>
          <a:xfrm>
            <a:off x="3657600" y="4572000"/>
            <a:ext cx="227880" cy="227880"/>
          </a:xfrm>
          <a:prstGeom prst="rect">
            <a:avLst/>
          </a:prstGeom>
          <a:solidFill>
            <a:srgbClr val="0000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Rectangle 16"/>
          <p:cNvSpPr/>
          <p:nvPr/>
        </p:nvSpPr>
        <p:spPr>
          <a:xfrm>
            <a:off x="5943600" y="3048120"/>
            <a:ext cx="227880" cy="227880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Rectangle 17"/>
          <p:cNvSpPr/>
          <p:nvPr/>
        </p:nvSpPr>
        <p:spPr>
          <a:xfrm>
            <a:off x="8381880" y="3733920"/>
            <a:ext cx="227880" cy="227880"/>
          </a:xfrm>
          <a:prstGeom prst="rect">
            <a:avLst/>
          </a:prstGeom>
          <a:solidFill>
            <a:srgbClr val="cc00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Picture 1" descr=""/>
          <p:cNvPicPr/>
          <p:nvPr/>
        </p:nvPicPr>
        <p:blipFill>
          <a:blip r:embed="rId1"/>
          <a:stretch/>
        </p:blipFill>
        <p:spPr>
          <a:xfrm>
            <a:off x="8381880" y="855360"/>
            <a:ext cx="3337200" cy="194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303840" y="198720"/>
            <a:ext cx="9874800" cy="54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27159"/>
                </a:solidFill>
                <a:latin typeface="Century Schoolbook"/>
              </a:rPr>
              <a:t>Kmeans: The Expensive part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36" name="TextBox 3"/>
          <p:cNvSpPr/>
          <p:nvPr/>
        </p:nvSpPr>
        <p:spPr>
          <a:xfrm>
            <a:off x="1403640" y="1219320"/>
            <a:ext cx="8934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  <a:ea typeface="DejaVu Sans"/>
              </a:rPr>
              <a:t>Create 10000 clusters from 1 billion vectors of dimension 1000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37" name="Rectangle 5"/>
          <p:cNvSpPr/>
          <p:nvPr/>
        </p:nvSpPr>
        <p:spPr>
          <a:xfrm>
            <a:off x="2542320" y="2544480"/>
            <a:ext cx="3677400" cy="761400"/>
          </a:xfrm>
          <a:prstGeom prst="rect">
            <a:avLst/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STEP 1:</a:t>
            </a: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 Start with k initial cluster centers  (that is why k-mean </a:t>
            </a:r>
            <a:r>
              <a:rPr b="0" lang="en-US" sz="1800" spc="-1" strike="noStrike">
                <a:solidFill>
                  <a:srgbClr val="0070c0"/>
                </a:solidFill>
                <a:latin typeface="Wingdings"/>
                <a:ea typeface="DejaVu Sans"/>
              </a:rPr>
              <a:t></a:t>
            </a: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8" name="Rectangle 6"/>
          <p:cNvSpPr/>
          <p:nvPr/>
        </p:nvSpPr>
        <p:spPr>
          <a:xfrm>
            <a:off x="2607480" y="3635640"/>
            <a:ext cx="3656880" cy="761400"/>
          </a:xfrm>
          <a:prstGeom prst="rect">
            <a:avLst/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STEP 2:</a:t>
            </a: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 Assign/cluster each member to the closest center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9" name="Rectangle 7"/>
          <p:cNvSpPr/>
          <p:nvPr/>
        </p:nvSpPr>
        <p:spPr>
          <a:xfrm>
            <a:off x="2619360" y="4876920"/>
            <a:ext cx="3656880" cy="685080"/>
          </a:xfrm>
          <a:prstGeom prst="rect">
            <a:avLst/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70c0"/>
                </a:solidFill>
                <a:latin typeface="Arial"/>
                <a:ea typeface="DejaVu Sans"/>
              </a:rPr>
              <a:t>STEP 3:</a:t>
            </a:r>
            <a:r>
              <a:rPr b="0" lang="en-US" sz="2000" spc="-1" strike="noStrike">
                <a:solidFill>
                  <a:srgbClr val="0070c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70c0"/>
                </a:solidFill>
                <a:latin typeface="Arial"/>
                <a:ea typeface="DejaVu Sans"/>
              </a:rPr>
              <a:t>Recalculate centers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40" name="Down Arrow 9"/>
          <p:cNvSpPr/>
          <p:nvPr/>
        </p:nvSpPr>
        <p:spPr>
          <a:xfrm>
            <a:off x="4315320" y="3332880"/>
            <a:ext cx="131760" cy="274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Down Arrow 10"/>
          <p:cNvSpPr/>
          <p:nvPr/>
        </p:nvSpPr>
        <p:spPr>
          <a:xfrm>
            <a:off x="4315680" y="4405320"/>
            <a:ext cx="119520" cy="470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Straight Connector 11"/>
          <p:cNvSpPr/>
          <p:nvPr/>
        </p:nvSpPr>
        <p:spPr>
          <a:xfrm flipH="1">
            <a:off x="2356560" y="4016520"/>
            <a:ext cx="250560" cy="360"/>
          </a:xfrm>
          <a:prstGeom prst="line">
            <a:avLst/>
          </a:prstGeom>
          <a:ln>
            <a:solidFill>
              <a:srgbClr val="02967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343" name="Straight Connector 12"/>
          <p:cNvSpPr/>
          <p:nvPr/>
        </p:nvSpPr>
        <p:spPr>
          <a:xfrm flipH="1">
            <a:off x="2373840" y="5365080"/>
            <a:ext cx="256680" cy="360"/>
          </a:xfrm>
          <a:prstGeom prst="line">
            <a:avLst/>
          </a:prstGeom>
          <a:ln>
            <a:solidFill>
              <a:srgbClr val="02967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344" name="Straight Connector 13"/>
          <p:cNvSpPr/>
          <p:nvPr/>
        </p:nvSpPr>
        <p:spPr>
          <a:xfrm>
            <a:off x="2343600" y="4016520"/>
            <a:ext cx="360" cy="1355400"/>
          </a:xfrm>
          <a:prstGeom prst="line">
            <a:avLst/>
          </a:prstGeom>
          <a:ln>
            <a:solidFill>
              <a:srgbClr val="02967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345" name="TextBox 14"/>
          <p:cNvSpPr/>
          <p:nvPr/>
        </p:nvSpPr>
        <p:spPr>
          <a:xfrm>
            <a:off x="942120" y="4317840"/>
            <a:ext cx="1207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70c0"/>
                </a:solidFill>
                <a:latin typeface="Century Schoolbook"/>
                <a:ea typeface="DejaVu Sans"/>
              </a:rPr>
              <a:t>Iterative steps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6" name="Straight Arrow Connector 18"/>
          <p:cNvSpPr/>
          <p:nvPr/>
        </p:nvSpPr>
        <p:spPr>
          <a:xfrm>
            <a:off x="6265080" y="4016520"/>
            <a:ext cx="1107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49e39"/>
            </a:solidFill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347" name="TextBox 19"/>
              <p:cNvSpPr txBox="1"/>
              <p:nvPr/>
            </p:nvSpPr>
            <p:spPr>
              <a:xfrm>
                <a:off x="7372800" y="3809880"/>
                <a:ext cx="355824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10</m:t>
                        </m:r>
                      </m:e>
                      <m:sup>
                        <m:r>
                          <m:t xml:space="preserve">10</m:t>
                        </m:r>
                      </m:sup>
                    </m:sSup>
                    <m:r>
                      <m:t xml:space="preserve">×</m:t>
                    </m:r>
                    <m:sSup>
                      <m:e>
                        <m:r>
                          <m:t xml:space="preserve">10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  <m:r>
                      <m:t xml:space="preserve">×</m:t>
                    </m:r>
                    <m:sSup>
                      <m:e>
                        <m:r>
                          <m:t xml:space="preserve">10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10</m:t>
                        </m:r>
                      </m:e>
                      <m:sup>
                        <m:r>
                          <m:t xml:space="preserve">17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2" dur="indefinite" restart="never" nodeType="tmRoot">
          <p:childTnLst>
            <p:seq>
              <p:cTn id="283" dur="indefinite" nodeType="mainSeq">
                <p:childTnLst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/>
          </p:nvPr>
        </p:nvSpPr>
        <p:spPr>
          <a:xfrm>
            <a:off x="1143000" y="914400"/>
            <a:ext cx="9874800" cy="556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70c0"/>
                </a:solidFill>
                <a:latin typeface="Century Schoolbook"/>
              </a:rPr>
              <a:t>Sampling based k-mean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</a:rPr>
              <a:t>Take a random sample from the data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</a:rPr>
              <a:t>Apply kmean on that data to produce the approximate centroids </a:t>
            </a:r>
            <a:endParaRPr b="0" lang="en-IN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</a:rPr>
              <a:t>Key assumption: </a:t>
            </a:r>
            <a:endParaRPr b="0" lang="en-IN" sz="2400" spc="-1" strike="noStrike">
              <a:latin typeface="Arial"/>
            </a:endParaRPr>
          </a:p>
          <a:p>
            <a:pPr lvl="2" marL="12574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70c0"/>
                </a:solidFill>
                <a:latin typeface="Century Schoolbook"/>
              </a:rPr>
              <a:t>The centroids from the random samples are very close to the centroids of the original data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title"/>
          </p:nvPr>
        </p:nvSpPr>
        <p:spPr>
          <a:xfrm>
            <a:off x="223200" y="226080"/>
            <a:ext cx="9874800" cy="54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27159"/>
                </a:solidFill>
                <a:latin typeface="Century Schoolbook"/>
              </a:rPr>
              <a:t>Solution 1: Improving Algorithmic Efficiency 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50" name="TextBox 3"/>
          <p:cNvSpPr/>
          <p:nvPr/>
        </p:nvSpPr>
        <p:spPr>
          <a:xfrm>
            <a:off x="1523880" y="5715000"/>
            <a:ext cx="9143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entury Schoolbook"/>
                <a:ea typeface="DejaVu Sans"/>
              </a:rPr>
              <a:t>Selective Search: Efficient and Effective Search of Large Textual Collections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entury Schoolbook"/>
                <a:ea typeface="DejaVu Sans"/>
              </a:rPr>
              <a:t>by Kulkarni and Callan, ACM TOIS, 2016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0" dur="indefinite" restart="never" nodeType="tmRoot">
          <p:childTnLst>
            <p:seq>
              <p:cTn id="291" dur="indefinite" nodeType="mainSeq">
                <p:childTnLst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55920" y="147960"/>
            <a:ext cx="9874800" cy="30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21000"/>
          </a:bodyPr>
          <a:p>
            <a:pPr>
              <a:lnSpc>
                <a:spcPct val="90000"/>
              </a:lnSpc>
              <a:buNone/>
            </a:pPr>
            <a:br>
              <a:rPr sz="2400"/>
            </a:br>
            <a:r>
              <a:rPr b="0" lang="en-US" sz="2400" spc="-1" strike="noStrike">
                <a:solidFill>
                  <a:srgbClr val="027159"/>
                </a:solidFill>
                <a:latin typeface="Century Schoolbook"/>
              </a:rPr>
              <a:t>Illustration: Sampling based k-mean</a:t>
            </a:r>
            <a:br>
              <a:rPr sz="2400"/>
            </a:br>
            <a:endParaRPr b="0" lang="en-IN" sz="2400" spc="-1" strike="noStrike">
              <a:latin typeface="Arial"/>
            </a:endParaRPr>
          </a:p>
        </p:txBody>
      </p:sp>
      <p:sp>
        <p:nvSpPr>
          <p:cNvPr id="352" name="Oval 5"/>
          <p:cNvSpPr/>
          <p:nvPr/>
        </p:nvSpPr>
        <p:spPr>
          <a:xfrm>
            <a:off x="1158120" y="17524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Oval 5"/>
          <p:cNvSpPr/>
          <p:nvPr/>
        </p:nvSpPr>
        <p:spPr>
          <a:xfrm>
            <a:off x="1341000" y="19051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Oval 5"/>
          <p:cNvSpPr/>
          <p:nvPr/>
        </p:nvSpPr>
        <p:spPr>
          <a:xfrm>
            <a:off x="1523880" y="20574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Oval 5"/>
          <p:cNvSpPr/>
          <p:nvPr/>
        </p:nvSpPr>
        <p:spPr>
          <a:xfrm>
            <a:off x="1815480" y="17830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Oval 5"/>
          <p:cNvSpPr/>
          <p:nvPr/>
        </p:nvSpPr>
        <p:spPr>
          <a:xfrm>
            <a:off x="1993320" y="19810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Oval 5"/>
          <p:cNvSpPr/>
          <p:nvPr/>
        </p:nvSpPr>
        <p:spPr>
          <a:xfrm>
            <a:off x="1341000" y="14479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Oval 5"/>
          <p:cNvSpPr/>
          <p:nvPr/>
        </p:nvSpPr>
        <p:spPr>
          <a:xfrm>
            <a:off x="2084760" y="16002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Oval 5"/>
          <p:cNvSpPr/>
          <p:nvPr/>
        </p:nvSpPr>
        <p:spPr>
          <a:xfrm>
            <a:off x="2176200" y="17762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Oval 5"/>
          <p:cNvSpPr/>
          <p:nvPr/>
        </p:nvSpPr>
        <p:spPr>
          <a:xfrm>
            <a:off x="1735920" y="13950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Oval 5"/>
          <p:cNvSpPr/>
          <p:nvPr/>
        </p:nvSpPr>
        <p:spPr>
          <a:xfrm>
            <a:off x="1436760" y="16808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Oval 5"/>
          <p:cNvSpPr/>
          <p:nvPr/>
        </p:nvSpPr>
        <p:spPr>
          <a:xfrm>
            <a:off x="3513600" y="14392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Oval 5"/>
          <p:cNvSpPr/>
          <p:nvPr/>
        </p:nvSpPr>
        <p:spPr>
          <a:xfrm>
            <a:off x="3147840" y="180756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Oval 5"/>
          <p:cNvSpPr/>
          <p:nvPr/>
        </p:nvSpPr>
        <p:spPr>
          <a:xfrm>
            <a:off x="3970800" y="141516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Oval 5"/>
          <p:cNvSpPr/>
          <p:nvPr/>
        </p:nvSpPr>
        <p:spPr>
          <a:xfrm>
            <a:off x="4035600" y="17240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Oval 5"/>
          <p:cNvSpPr/>
          <p:nvPr/>
        </p:nvSpPr>
        <p:spPr>
          <a:xfrm>
            <a:off x="3434760" y="20574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Oval 5"/>
          <p:cNvSpPr/>
          <p:nvPr/>
        </p:nvSpPr>
        <p:spPr>
          <a:xfrm>
            <a:off x="3894480" y="202176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Oval 5"/>
          <p:cNvSpPr/>
          <p:nvPr/>
        </p:nvSpPr>
        <p:spPr>
          <a:xfrm>
            <a:off x="3434760" y="16801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Oval 5"/>
          <p:cNvSpPr/>
          <p:nvPr/>
        </p:nvSpPr>
        <p:spPr>
          <a:xfrm>
            <a:off x="3803040" y="16171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Oval 5"/>
          <p:cNvSpPr/>
          <p:nvPr/>
        </p:nvSpPr>
        <p:spPr>
          <a:xfrm>
            <a:off x="3758760" y="185076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Oval 5"/>
          <p:cNvSpPr/>
          <p:nvPr/>
        </p:nvSpPr>
        <p:spPr>
          <a:xfrm>
            <a:off x="3526200" y="18608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Oval 5"/>
          <p:cNvSpPr/>
          <p:nvPr/>
        </p:nvSpPr>
        <p:spPr>
          <a:xfrm>
            <a:off x="4084200" y="19134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Oval 5"/>
          <p:cNvSpPr/>
          <p:nvPr/>
        </p:nvSpPr>
        <p:spPr>
          <a:xfrm>
            <a:off x="3147840" y="20473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Oval 5"/>
          <p:cNvSpPr/>
          <p:nvPr/>
        </p:nvSpPr>
        <p:spPr>
          <a:xfrm>
            <a:off x="3758760" y="12625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Oval 5"/>
          <p:cNvSpPr/>
          <p:nvPr/>
        </p:nvSpPr>
        <p:spPr>
          <a:xfrm>
            <a:off x="3379320" y="12625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Oval 5"/>
          <p:cNvSpPr/>
          <p:nvPr/>
        </p:nvSpPr>
        <p:spPr>
          <a:xfrm>
            <a:off x="3147840" y="15390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Oval 5"/>
          <p:cNvSpPr/>
          <p:nvPr/>
        </p:nvSpPr>
        <p:spPr>
          <a:xfrm>
            <a:off x="2398320" y="27475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Oval 5"/>
          <p:cNvSpPr/>
          <p:nvPr/>
        </p:nvSpPr>
        <p:spPr>
          <a:xfrm>
            <a:off x="2581200" y="28998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Oval 5"/>
          <p:cNvSpPr/>
          <p:nvPr/>
        </p:nvSpPr>
        <p:spPr>
          <a:xfrm>
            <a:off x="2782080" y="28195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Oval 5"/>
          <p:cNvSpPr/>
          <p:nvPr/>
        </p:nvSpPr>
        <p:spPr>
          <a:xfrm>
            <a:off x="2255400" y="24084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Oval 5"/>
          <p:cNvSpPr/>
          <p:nvPr/>
        </p:nvSpPr>
        <p:spPr>
          <a:xfrm>
            <a:off x="2599200" y="23324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Oval 5"/>
          <p:cNvSpPr/>
          <p:nvPr/>
        </p:nvSpPr>
        <p:spPr>
          <a:xfrm>
            <a:off x="2543400" y="25610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Oval 5"/>
          <p:cNvSpPr/>
          <p:nvPr/>
        </p:nvSpPr>
        <p:spPr>
          <a:xfrm>
            <a:off x="2163960" y="26272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Oval 5"/>
          <p:cNvSpPr/>
          <p:nvPr/>
        </p:nvSpPr>
        <p:spPr>
          <a:xfrm>
            <a:off x="2239200" y="28954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Oval 5"/>
          <p:cNvSpPr/>
          <p:nvPr/>
        </p:nvSpPr>
        <p:spPr>
          <a:xfrm>
            <a:off x="2873520" y="24026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Oval 5"/>
          <p:cNvSpPr/>
          <p:nvPr/>
        </p:nvSpPr>
        <p:spPr>
          <a:xfrm>
            <a:off x="3045960" y="26812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Oval 5"/>
          <p:cNvSpPr/>
          <p:nvPr/>
        </p:nvSpPr>
        <p:spPr>
          <a:xfrm>
            <a:off x="2964960" y="29718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Oval 5"/>
          <p:cNvSpPr/>
          <p:nvPr/>
        </p:nvSpPr>
        <p:spPr>
          <a:xfrm>
            <a:off x="2760480" y="25952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Straight Connector 2"/>
          <p:cNvSpPr/>
          <p:nvPr/>
        </p:nvSpPr>
        <p:spPr>
          <a:xfrm>
            <a:off x="975240" y="1143000"/>
            <a:ext cx="360" cy="2133360"/>
          </a:xfrm>
          <a:prstGeom prst="line">
            <a:avLst/>
          </a:prstGeom>
          <a:ln>
            <a:solidFill>
              <a:srgbClr val="549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Straight Connector 4"/>
          <p:cNvSpPr/>
          <p:nvPr/>
        </p:nvSpPr>
        <p:spPr>
          <a:xfrm>
            <a:off x="975240" y="3276360"/>
            <a:ext cx="3749040" cy="360"/>
          </a:xfrm>
          <a:prstGeom prst="line">
            <a:avLst/>
          </a:prstGeom>
          <a:ln>
            <a:solidFill>
              <a:srgbClr val="549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Rectangle 5"/>
          <p:cNvSpPr/>
          <p:nvPr/>
        </p:nvSpPr>
        <p:spPr>
          <a:xfrm>
            <a:off x="1661400" y="1775520"/>
            <a:ext cx="148320" cy="105840"/>
          </a:xfrm>
          <a:prstGeom prst="rect">
            <a:avLst/>
          </a:prstGeom>
          <a:solidFill>
            <a:srgbClr val="0989b1"/>
          </a:solidFill>
          <a:ln>
            <a:solidFill>
              <a:srgbClr val="06658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92" name="Rectangle 58"/>
          <p:cNvSpPr/>
          <p:nvPr/>
        </p:nvSpPr>
        <p:spPr>
          <a:xfrm>
            <a:off x="3640680" y="1722600"/>
            <a:ext cx="148320" cy="105840"/>
          </a:xfrm>
          <a:prstGeom prst="rect">
            <a:avLst/>
          </a:prstGeom>
          <a:solidFill>
            <a:srgbClr val="0989b1"/>
          </a:solidFill>
          <a:ln>
            <a:solidFill>
              <a:srgbClr val="06658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93" name="Rectangle 59"/>
          <p:cNvSpPr/>
          <p:nvPr/>
        </p:nvSpPr>
        <p:spPr>
          <a:xfrm>
            <a:off x="2581200" y="2726280"/>
            <a:ext cx="148320" cy="105840"/>
          </a:xfrm>
          <a:prstGeom prst="rect">
            <a:avLst/>
          </a:prstGeom>
          <a:solidFill>
            <a:srgbClr val="0989b1"/>
          </a:solidFill>
          <a:ln>
            <a:solidFill>
              <a:srgbClr val="06658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94" name="Right Arrow 7"/>
          <p:cNvSpPr/>
          <p:nvPr/>
        </p:nvSpPr>
        <p:spPr>
          <a:xfrm>
            <a:off x="5031360" y="1802520"/>
            <a:ext cx="1828080" cy="681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49e39"/>
          </a:solidFill>
          <a:ln>
            <a:solidFill>
              <a:srgbClr val="3e7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c00000"/>
                </a:solidFill>
                <a:latin typeface="Century Schoolbook"/>
                <a:ea typeface="DejaVu Sans"/>
              </a:rPr>
              <a:t>Random sample</a:t>
            </a:r>
            <a:endParaRPr b="0" lang="en-IN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c00000"/>
                </a:solidFill>
                <a:latin typeface="Century Schoolbook"/>
                <a:ea typeface="DejaVu Sans"/>
              </a:rPr>
              <a:t>(30%)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95" name="Straight Connector 62"/>
          <p:cNvSpPr/>
          <p:nvPr/>
        </p:nvSpPr>
        <p:spPr>
          <a:xfrm>
            <a:off x="7193160" y="1162080"/>
            <a:ext cx="360" cy="2133720"/>
          </a:xfrm>
          <a:prstGeom prst="line">
            <a:avLst/>
          </a:prstGeom>
          <a:ln>
            <a:solidFill>
              <a:srgbClr val="549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Straight Connector 63"/>
          <p:cNvSpPr/>
          <p:nvPr/>
        </p:nvSpPr>
        <p:spPr>
          <a:xfrm>
            <a:off x="7193160" y="3295800"/>
            <a:ext cx="3749040" cy="360"/>
          </a:xfrm>
          <a:prstGeom prst="line">
            <a:avLst/>
          </a:prstGeom>
          <a:ln>
            <a:solidFill>
              <a:srgbClr val="549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Oval 5"/>
          <p:cNvSpPr/>
          <p:nvPr/>
        </p:nvSpPr>
        <p:spPr>
          <a:xfrm>
            <a:off x="2143440" y="27576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Oval 5"/>
          <p:cNvSpPr/>
          <p:nvPr/>
        </p:nvSpPr>
        <p:spPr>
          <a:xfrm>
            <a:off x="4034880" y="15674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Oval 5"/>
          <p:cNvSpPr/>
          <p:nvPr/>
        </p:nvSpPr>
        <p:spPr>
          <a:xfrm>
            <a:off x="3056400" y="138096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Oval 5"/>
          <p:cNvSpPr/>
          <p:nvPr/>
        </p:nvSpPr>
        <p:spPr>
          <a:xfrm>
            <a:off x="7467480" y="16765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Oval 5"/>
          <p:cNvSpPr/>
          <p:nvPr/>
        </p:nvSpPr>
        <p:spPr>
          <a:xfrm>
            <a:off x="7558920" y="19598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Oval 5"/>
          <p:cNvSpPr/>
          <p:nvPr/>
        </p:nvSpPr>
        <p:spPr>
          <a:xfrm>
            <a:off x="7806960" y="15732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Oval 5"/>
          <p:cNvSpPr/>
          <p:nvPr/>
        </p:nvSpPr>
        <p:spPr>
          <a:xfrm>
            <a:off x="9570600" y="16038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Oval 5"/>
          <p:cNvSpPr/>
          <p:nvPr/>
        </p:nvSpPr>
        <p:spPr>
          <a:xfrm>
            <a:off x="9753480" y="17560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Oval 5"/>
          <p:cNvSpPr/>
          <p:nvPr/>
        </p:nvSpPr>
        <p:spPr>
          <a:xfrm>
            <a:off x="9993600" y="19846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Oval 5"/>
          <p:cNvSpPr/>
          <p:nvPr/>
        </p:nvSpPr>
        <p:spPr>
          <a:xfrm>
            <a:off x="9928800" y="15490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Oval 5"/>
          <p:cNvSpPr/>
          <p:nvPr/>
        </p:nvSpPr>
        <p:spPr>
          <a:xfrm>
            <a:off x="10232280" y="17262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Oval 5"/>
          <p:cNvSpPr/>
          <p:nvPr/>
        </p:nvSpPr>
        <p:spPr>
          <a:xfrm>
            <a:off x="8473320" y="26258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Oval 5"/>
          <p:cNvSpPr/>
          <p:nvPr/>
        </p:nvSpPr>
        <p:spPr>
          <a:xfrm>
            <a:off x="8656200" y="27781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Oval 5"/>
          <p:cNvSpPr/>
          <p:nvPr/>
        </p:nvSpPr>
        <p:spPr>
          <a:xfrm>
            <a:off x="8839080" y="254304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Oval 5"/>
          <p:cNvSpPr/>
          <p:nvPr/>
        </p:nvSpPr>
        <p:spPr>
          <a:xfrm>
            <a:off x="9115920" y="26712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Straight Arrow Connector 9"/>
          <p:cNvSpPr/>
          <p:nvPr/>
        </p:nvSpPr>
        <p:spPr>
          <a:xfrm flipV="1">
            <a:off x="1735920" y="1065960"/>
            <a:ext cx="954000" cy="70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arrow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3" name="Straight Arrow Connector 11"/>
          <p:cNvSpPr/>
          <p:nvPr/>
        </p:nvSpPr>
        <p:spPr>
          <a:xfrm flipH="1" flipV="1">
            <a:off x="2729520" y="1065960"/>
            <a:ext cx="984240" cy="65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arrow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4" name="Straight Arrow Connector 13"/>
          <p:cNvSpPr/>
          <p:nvPr/>
        </p:nvSpPr>
        <p:spPr>
          <a:xfrm flipV="1">
            <a:off x="2672640" y="1100160"/>
            <a:ext cx="34200" cy="158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arrow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5" name="TextBox 53"/>
          <p:cNvSpPr/>
          <p:nvPr/>
        </p:nvSpPr>
        <p:spPr>
          <a:xfrm>
            <a:off x="2185560" y="754920"/>
            <a:ext cx="141984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292934"/>
                </a:solidFill>
                <a:latin typeface="Century Schoolbook"/>
                <a:ea typeface="DejaVu Sans"/>
              </a:rPr>
              <a:t>original centroids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416" name="Straight Connector 86"/>
          <p:cNvSpPr/>
          <p:nvPr/>
        </p:nvSpPr>
        <p:spPr>
          <a:xfrm>
            <a:off x="7303320" y="4190760"/>
            <a:ext cx="360" cy="2133720"/>
          </a:xfrm>
          <a:prstGeom prst="line">
            <a:avLst/>
          </a:prstGeom>
          <a:ln>
            <a:solidFill>
              <a:srgbClr val="549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Straight Connector 87"/>
          <p:cNvSpPr/>
          <p:nvPr/>
        </p:nvSpPr>
        <p:spPr>
          <a:xfrm>
            <a:off x="7303320" y="6324480"/>
            <a:ext cx="3749040" cy="360"/>
          </a:xfrm>
          <a:prstGeom prst="line">
            <a:avLst/>
          </a:prstGeom>
          <a:ln>
            <a:solidFill>
              <a:srgbClr val="549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Oval 5"/>
          <p:cNvSpPr/>
          <p:nvPr/>
        </p:nvSpPr>
        <p:spPr>
          <a:xfrm>
            <a:off x="7578000" y="47052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Oval 5"/>
          <p:cNvSpPr/>
          <p:nvPr/>
        </p:nvSpPr>
        <p:spPr>
          <a:xfrm>
            <a:off x="7669440" y="49885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Oval 5"/>
          <p:cNvSpPr/>
          <p:nvPr/>
        </p:nvSpPr>
        <p:spPr>
          <a:xfrm>
            <a:off x="7917120" y="46018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Oval 5"/>
          <p:cNvSpPr/>
          <p:nvPr/>
        </p:nvSpPr>
        <p:spPr>
          <a:xfrm>
            <a:off x="9681120" y="46324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Oval 5"/>
          <p:cNvSpPr/>
          <p:nvPr/>
        </p:nvSpPr>
        <p:spPr>
          <a:xfrm>
            <a:off x="9864000" y="478476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Oval 5"/>
          <p:cNvSpPr/>
          <p:nvPr/>
        </p:nvSpPr>
        <p:spPr>
          <a:xfrm>
            <a:off x="10104120" y="501336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Oval 5"/>
          <p:cNvSpPr/>
          <p:nvPr/>
        </p:nvSpPr>
        <p:spPr>
          <a:xfrm>
            <a:off x="10038960" y="457776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Oval 5"/>
          <p:cNvSpPr/>
          <p:nvPr/>
        </p:nvSpPr>
        <p:spPr>
          <a:xfrm>
            <a:off x="10342440" y="47548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Oval 5"/>
          <p:cNvSpPr/>
          <p:nvPr/>
        </p:nvSpPr>
        <p:spPr>
          <a:xfrm>
            <a:off x="8583840" y="56545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Oval 5"/>
          <p:cNvSpPr/>
          <p:nvPr/>
        </p:nvSpPr>
        <p:spPr>
          <a:xfrm>
            <a:off x="8766720" y="580680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Oval 5"/>
          <p:cNvSpPr/>
          <p:nvPr/>
        </p:nvSpPr>
        <p:spPr>
          <a:xfrm>
            <a:off x="8949600" y="557172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Oval 5"/>
          <p:cNvSpPr/>
          <p:nvPr/>
        </p:nvSpPr>
        <p:spPr>
          <a:xfrm>
            <a:off x="9226440" y="5699880"/>
            <a:ext cx="182160" cy="15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Down Arrow 54"/>
          <p:cNvSpPr/>
          <p:nvPr/>
        </p:nvSpPr>
        <p:spPr>
          <a:xfrm>
            <a:off x="8234280" y="3352680"/>
            <a:ext cx="1446120" cy="99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49e39"/>
          </a:solidFill>
          <a:ln>
            <a:solidFill>
              <a:srgbClr val="3e7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c00000"/>
                </a:solidFill>
                <a:latin typeface="Century Schoolbook"/>
                <a:ea typeface="DejaVu Sans"/>
              </a:rPr>
              <a:t>kmean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31" name="Rectangle 101"/>
          <p:cNvSpPr/>
          <p:nvPr/>
        </p:nvSpPr>
        <p:spPr>
          <a:xfrm>
            <a:off x="7837200" y="4831200"/>
            <a:ext cx="148320" cy="105840"/>
          </a:xfrm>
          <a:prstGeom prst="rect">
            <a:avLst/>
          </a:prstGeom>
          <a:gradFill rotWithShape="0">
            <a:gsLst>
              <a:gs pos="50000">
                <a:srgbClr val="000000"/>
              </a:gs>
              <a:gs pos="100000">
                <a:srgbClr val="4b4b4b"/>
              </a:gs>
            </a:gsLst>
            <a:lin ang="162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432" name="Rectangle 102"/>
          <p:cNvSpPr/>
          <p:nvPr/>
        </p:nvSpPr>
        <p:spPr>
          <a:xfrm>
            <a:off x="10087560" y="4830480"/>
            <a:ext cx="148320" cy="105840"/>
          </a:xfrm>
          <a:prstGeom prst="rect">
            <a:avLst/>
          </a:prstGeom>
          <a:solidFill>
            <a:srgbClr val="c00000"/>
          </a:soli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433" name="Rectangle 103"/>
          <p:cNvSpPr/>
          <p:nvPr/>
        </p:nvSpPr>
        <p:spPr>
          <a:xfrm>
            <a:off x="8930520" y="5745600"/>
            <a:ext cx="148320" cy="105840"/>
          </a:xfrm>
          <a:prstGeom prst="rect">
            <a:avLst/>
          </a:prstGeom>
          <a:solidFill>
            <a:srgbClr val="00b050"/>
          </a:soli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434" name="TextBox 57"/>
          <p:cNvSpPr/>
          <p:nvPr/>
        </p:nvSpPr>
        <p:spPr>
          <a:xfrm>
            <a:off x="9823680" y="5625720"/>
            <a:ext cx="1301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292934"/>
                </a:solidFill>
                <a:latin typeface="Century Schoolbook"/>
                <a:ea typeface="DejaVu Sans"/>
              </a:rPr>
              <a:t>approx centroids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5" name="Straight Arrow Connector 61"/>
          <p:cNvSpPr/>
          <p:nvPr/>
        </p:nvSpPr>
        <p:spPr>
          <a:xfrm flipH="1">
            <a:off x="10221120" y="4937400"/>
            <a:ext cx="13680" cy="76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arrow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6" name="Straight Arrow Connector 80"/>
          <p:cNvSpPr/>
          <p:nvPr/>
        </p:nvSpPr>
        <p:spPr>
          <a:xfrm>
            <a:off x="7986240" y="4884480"/>
            <a:ext cx="1876680" cy="96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arrow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7" name="Straight Arrow Connector 82"/>
          <p:cNvSpPr/>
          <p:nvPr/>
        </p:nvSpPr>
        <p:spPr>
          <a:xfrm>
            <a:off x="9079560" y="5776200"/>
            <a:ext cx="743400" cy="17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arrow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8" name="Left Arrow 83"/>
          <p:cNvSpPr/>
          <p:nvPr/>
        </p:nvSpPr>
        <p:spPr>
          <a:xfrm>
            <a:off x="5181480" y="4861080"/>
            <a:ext cx="1836720" cy="9493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549e39"/>
          </a:solidFill>
          <a:ln>
            <a:solidFill>
              <a:srgbClr val="3e7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c00000"/>
                </a:solidFill>
                <a:latin typeface="Century Schoolbook"/>
                <a:ea typeface="DejaVu Sans"/>
              </a:rPr>
              <a:t>Assign clusters to original data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39" name="Oval 5"/>
          <p:cNvSpPr/>
          <p:nvPr/>
        </p:nvSpPr>
        <p:spPr>
          <a:xfrm>
            <a:off x="1185480" y="4708800"/>
            <a:ext cx="182160" cy="1515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0" name="Oval 5"/>
          <p:cNvSpPr/>
          <p:nvPr/>
        </p:nvSpPr>
        <p:spPr>
          <a:xfrm>
            <a:off x="1368360" y="4861080"/>
            <a:ext cx="182160" cy="1515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1" name="Oval 5"/>
          <p:cNvSpPr/>
          <p:nvPr/>
        </p:nvSpPr>
        <p:spPr>
          <a:xfrm>
            <a:off x="1551240" y="5013360"/>
            <a:ext cx="182160" cy="1515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2" name="Oval 5"/>
          <p:cNvSpPr/>
          <p:nvPr/>
        </p:nvSpPr>
        <p:spPr>
          <a:xfrm>
            <a:off x="1842840" y="4739400"/>
            <a:ext cx="182160" cy="1515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3" name="Oval 5"/>
          <p:cNvSpPr/>
          <p:nvPr/>
        </p:nvSpPr>
        <p:spPr>
          <a:xfrm>
            <a:off x="2020680" y="4937400"/>
            <a:ext cx="182160" cy="1515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4" name="Oval 5"/>
          <p:cNvSpPr/>
          <p:nvPr/>
        </p:nvSpPr>
        <p:spPr>
          <a:xfrm>
            <a:off x="1368360" y="4403880"/>
            <a:ext cx="182160" cy="1515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5" name="Oval 5"/>
          <p:cNvSpPr/>
          <p:nvPr/>
        </p:nvSpPr>
        <p:spPr>
          <a:xfrm>
            <a:off x="2112120" y="4556160"/>
            <a:ext cx="182160" cy="1515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6" name="Oval 5"/>
          <p:cNvSpPr/>
          <p:nvPr/>
        </p:nvSpPr>
        <p:spPr>
          <a:xfrm>
            <a:off x="2203560" y="4732200"/>
            <a:ext cx="182160" cy="1515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7" name="Oval 5"/>
          <p:cNvSpPr/>
          <p:nvPr/>
        </p:nvSpPr>
        <p:spPr>
          <a:xfrm>
            <a:off x="1763280" y="4351320"/>
            <a:ext cx="182160" cy="1515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8" name="Oval 5"/>
          <p:cNvSpPr/>
          <p:nvPr/>
        </p:nvSpPr>
        <p:spPr>
          <a:xfrm>
            <a:off x="1464120" y="4636800"/>
            <a:ext cx="182160" cy="15156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9" name="Oval 5"/>
          <p:cNvSpPr/>
          <p:nvPr/>
        </p:nvSpPr>
        <p:spPr>
          <a:xfrm>
            <a:off x="3540960" y="439524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Oval 5"/>
          <p:cNvSpPr/>
          <p:nvPr/>
        </p:nvSpPr>
        <p:spPr>
          <a:xfrm>
            <a:off x="3175200" y="476352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Oval 5"/>
          <p:cNvSpPr/>
          <p:nvPr/>
        </p:nvSpPr>
        <p:spPr>
          <a:xfrm>
            <a:off x="3998160" y="437112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Oval 5"/>
          <p:cNvSpPr/>
          <p:nvPr/>
        </p:nvSpPr>
        <p:spPr>
          <a:xfrm>
            <a:off x="4062960" y="468036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Oval 5"/>
          <p:cNvSpPr/>
          <p:nvPr/>
        </p:nvSpPr>
        <p:spPr>
          <a:xfrm>
            <a:off x="3462120" y="501336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Oval 5"/>
          <p:cNvSpPr/>
          <p:nvPr/>
        </p:nvSpPr>
        <p:spPr>
          <a:xfrm>
            <a:off x="3921840" y="497808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Oval 5"/>
          <p:cNvSpPr/>
          <p:nvPr/>
        </p:nvSpPr>
        <p:spPr>
          <a:xfrm>
            <a:off x="3462120" y="463608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Oval 5"/>
          <p:cNvSpPr/>
          <p:nvPr/>
        </p:nvSpPr>
        <p:spPr>
          <a:xfrm>
            <a:off x="3830400" y="457344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Oval 5"/>
          <p:cNvSpPr/>
          <p:nvPr/>
        </p:nvSpPr>
        <p:spPr>
          <a:xfrm>
            <a:off x="3786120" y="480708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Oval 5"/>
          <p:cNvSpPr/>
          <p:nvPr/>
        </p:nvSpPr>
        <p:spPr>
          <a:xfrm>
            <a:off x="3553560" y="481716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Oval 5"/>
          <p:cNvSpPr/>
          <p:nvPr/>
        </p:nvSpPr>
        <p:spPr>
          <a:xfrm>
            <a:off x="4111560" y="486972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Oval 5"/>
          <p:cNvSpPr/>
          <p:nvPr/>
        </p:nvSpPr>
        <p:spPr>
          <a:xfrm>
            <a:off x="3175200" y="500364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Oval 5"/>
          <p:cNvSpPr/>
          <p:nvPr/>
        </p:nvSpPr>
        <p:spPr>
          <a:xfrm>
            <a:off x="3786120" y="421884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Oval 5"/>
          <p:cNvSpPr/>
          <p:nvPr/>
        </p:nvSpPr>
        <p:spPr>
          <a:xfrm>
            <a:off x="3406680" y="421884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Oval 5"/>
          <p:cNvSpPr/>
          <p:nvPr/>
        </p:nvSpPr>
        <p:spPr>
          <a:xfrm>
            <a:off x="3175200" y="449496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Oval 5"/>
          <p:cNvSpPr/>
          <p:nvPr/>
        </p:nvSpPr>
        <p:spPr>
          <a:xfrm>
            <a:off x="2425680" y="570348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Oval 5"/>
          <p:cNvSpPr/>
          <p:nvPr/>
        </p:nvSpPr>
        <p:spPr>
          <a:xfrm>
            <a:off x="2608560" y="585612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Oval 5"/>
          <p:cNvSpPr/>
          <p:nvPr/>
        </p:nvSpPr>
        <p:spPr>
          <a:xfrm>
            <a:off x="2809440" y="577548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Oval 5"/>
          <p:cNvSpPr/>
          <p:nvPr/>
        </p:nvSpPr>
        <p:spPr>
          <a:xfrm>
            <a:off x="2282760" y="536472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Oval 5"/>
          <p:cNvSpPr/>
          <p:nvPr/>
        </p:nvSpPr>
        <p:spPr>
          <a:xfrm>
            <a:off x="2626560" y="528840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Oval 5"/>
          <p:cNvSpPr/>
          <p:nvPr/>
        </p:nvSpPr>
        <p:spPr>
          <a:xfrm>
            <a:off x="2570760" y="551700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Oval 5"/>
          <p:cNvSpPr/>
          <p:nvPr/>
        </p:nvSpPr>
        <p:spPr>
          <a:xfrm>
            <a:off x="2191320" y="558324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Oval 5"/>
          <p:cNvSpPr/>
          <p:nvPr/>
        </p:nvSpPr>
        <p:spPr>
          <a:xfrm>
            <a:off x="2266560" y="585180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Oval 5"/>
          <p:cNvSpPr/>
          <p:nvPr/>
        </p:nvSpPr>
        <p:spPr>
          <a:xfrm>
            <a:off x="2900880" y="535896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Oval 5"/>
          <p:cNvSpPr/>
          <p:nvPr/>
        </p:nvSpPr>
        <p:spPr>
          <a:xfrm>
            <a:off x="3073320" y="563724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Oval 5"/>
          <p:cNvSpPr/>
          <p:nvPr/>
        </p:nvSpPr>
        <p:spPr>
          <a:xfrm>
            <a:off x="2992320" y="592776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Oval 5"/>
          <p:cNvSpPr/>
          <p:nvPr/>
        </p:nvSpPr>
        <p:spPr>
          <a:xfrm>
            <a:off x="2787840" y="555120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Straight Connector 200"/>
          <p:cNvSpPr/>
          <p:nvPr/>
        </p:nvSpPr>
        <p:spPr>
          <a:xfrm>
            <a:off x="1002600" y="4098960"/>
            <a:ext cx="360" cy="2133720"/>
          </a:xfrm>
          <a:prstGeom prst="line">
            <a:avLst/>
          </a:prstGeom>
          <a:ln>
            <a:solidFill>
              <a:srgbClr val="549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Straight Connector 201"/>
          <p:cNvSpPr/>
          <p:nvPr/>
        </p:nvSpPr>
        <p:spPr>
          <a:xfrm>
            <a:off x="1002600" y="6232680"/>
            <a:ext cx="3749040" cy="360"/>
          </a:xfrm>
          <a:prstGeom prst="line">
            <a:avLst/>
          </a:prstGeom>
          <a:ln>
            <a:solidFill>
              <a:srgbClr val="549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Oval 5"/>
          <p:cNvSpPr/>
          <p:nvPr/>
        </p:nvSpPr>
        <p:spPr>
          <a:xfrm>
            <a:off x="2170800" y="5713560"/>
            <a:ext cx="182160" cy="151560"/>
          </a:xfrm>
          <a:prstGeom prst="ellipse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Oval 5"/>
          <p:cNvSpPr/>
          <p:nvPr/>
        </p:nvSpPr>
        <p:spPr>
          <a:xfrm>
            <a:off x="4062240" y="452340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Oval 5"/>
          <p:cNvSpPr/>
          <p:nvPr/>
        </p:nvSpPr>
        <p:spPr>
          <a:xfrm>
            <a:off x="3083760" y="4336920"/>
            <a:ext cx="182160" cy="151560"/>
          </a:xfrm>
          <a:prstGeom prst="ellipse">
            <a:avLst/>
          </a:prstGeom>
          <a:solidFill>
            <a:srgbClr val="c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2" dur="indefinite" restart="never" nodeType="tmRoot">
          <p:childTnLst>
            <p:seq>
              <p:cTn id="313" dur="indefinite" nodeType="mainSeq">
                <p:childTnLst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226800" y="187200"/>
            <a:ext cx="9874800" cy="54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27159"/>
                </a:solidFill>
                <a:latin typeface="Century Schoolbook"/>
              </a:rPr>
              <a:t>Solution 2: Parallel Processing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82" name="Rectangle 5"/>
          <p:cNvSpPr/>
          <p:nvPr/>
        </p:nvSpPr>
        <p:spPr>
          <a:xfrm>
            <a:off x="2208960" y="1447920"/>
            <a:ext cx="3677400" cy="761400"/>
          </a:xfrm>
          <a:prstGeom prst="rect">
            <a:avLst/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STEP 1:</a:t>
            </a: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 Start with k initial cluster centers  (that is why k-mean </a:t>
            </a:r>
            <a:r>
              <a:rPr b="0" lang="en-US" sz="1800" spc="-1" strike="noStrike">
                <a:solidFill>
                  <a:srgbClr val="0070c0"/>
                </a:solidFill>
                <a:latin typeface="Wingdings"/>
                <a:ea typeface="DejaVu Sans"/>
              </a:rPr>
              <a:t></a:t>
            </a: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3" name="Rectangle 6"/>
          <p:cNvSpPr/>
          <p:nvPr/>
        </p:nvSpPr>
        <p:spPr>
          <a:xfrm>
            <a:off x="2273760" y="2538720"/>
            <a:ext cx="3656880" cy="761400"/>
          </a:xfrm>
          <a:prstGeom prst="rect">
            <a:avLst/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STEP 2:</a:t>
            </a:r>
            <a:r>
              <a:rPr b="0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 Assign/cluster each member to the closest center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4" name="Rectangle 7"/>
          <p:cNvSpPr/>
          <p:nvPr/>
        </p:nvSpPr>
        <p:spPr>
          <a:xfrm>
            <a:off x="2286000" y="3780000"/>
            <a:ext cx="3656880" cy="685080"/>
          </a:xfrm>
          <a:prstGeom prst="rect">
            <a:avLst/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70c0"/>
                </a:solidFill>
                <a:latin typeface="Arial"/>
                <a:ea typeface="DejaVu Sans"/>
              </a:rPr>
              <a:t>STEP 3:</a:t>
            </a:r>
            <a:r>
              <a:rPr b="0" lang="en-US" sz="2000" spc="-1" strike="noStrike">
                <a:solidFill>
                  <a:srgbClr val="0070c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70c0"/>
                </a:solidFill>
                <a:latin typeface="Arial"/>
                <a:ea typeface="DejaVu Sans"/>
              </a:rPr>
              <a:t>Recalculate centers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85" name="Down Arrow 8"/>
          <p:cNvSpPr/>
          <p:nvPr/>
        </p:nvSpPr>
        <p:spPr>
          <a:xfrm>
            <a:off x="3981960" y="2236320"/>
            <a:ext cx="131760" cy="274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Down Arrow 9"/>
          <p:cNvSpPr/>
          <p:nvPr/>
        </p:nvSpPr>
        <p:spPr>
          <a:xfrm>
            <a:off x="3982320" y="3308760"/>
            <a:ext cx="119520" cy="470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a299"/>
          </a:solidFill>
          <a:ln w="26425">
            <a:solidFill>
              <a:srgbClr val="6c77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Straight Connector 10"/>
          <p:cNvSpPr/>
          <p:nvPr/>
        </p:nvSpPr>
        <p:spPr>
          <a:xfrm flipH="1">
            <a:off x="2023200" y="2919600"/>
            <a:ext cx="250560" cy="360"/>
          </a:xfrm>
          <a:prstGeom prst="line">
            <a:avLst/>
          </a:prstGeom>
          <a:ln>
            <a:solidFill>
              <a:srgbClr val="02967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488" name="Straight Connector 11"/>
          <p:cNvSpPr/>
          <p:nvPr/>
        </p:nvSpPr>
        <p:spPr>
          <a:xfrm flipH="1">
            <a:off x="2040480" y="4268520"/>
            <a:ext cx="256680" cy="360"/>
          </a:xfrm>
          <a:prstGeom prst="line">
            <a:avLst/>
          </a:prstGeom>
          <a:ln>
            <a:solidFill>
              <a:srgbClr val="02967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489" name="Straight Connector 12"/>
          <p:cNvSpPr/>
          <p:nvPr/>
        </p:nvSpPr>
        <p:spPr>
          <a:xfrm>
            <a:off x="2010240" y="2919600"/>
            <a:ext cx="360" cy="1355760"/>
          </a:xfrm>
          <a:prstGeom prst="line">
            <a:avLst/>
          </a:prstGeom>
          <a:ln>
            <a:solidFill>
              <a:srgbClr val="029676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490" name="TextBox 13"/>
          <p:cNvSpPr/>
          <p:nvPr/>
        </p:nvSpPr>
        <p:spPr>
          <a:xfrm>
            <a:off x="775800" y="3246840"/>
            <a:ext cx="1377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70c0"/>
                </a:solidFill>
                <a:latin typeface="Century Schoolbook"/>
                <a:ea typeface="DejaVu Sans"/>
              </a:rPr>
              <a:t>Iterative steps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1" name="Straight Arrow Connector 14"/>
          <p:cNvSpPr/>
          <p:nvPr/>
        </p:nvSpPr>
        <p:spPr>
          <a:xfrm>
            <a:off x="5931360" y="2919960"/>
            <a:ext cx="1154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49e39"/>
            </a:solidFill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2" name="TextBox 15"/>
          <p:cNvSpPr/>
          <p:nvPr/>
        </p:nvSpPr>
        <p:spPr>
          <a:xfrm>
            <a:off x="7086600" y="1806480"/>
            <a:ext cx="4137480" cy="2284200"/>
          </a:xfrm>
          <a:prstGeom prst="rect">
            <a:avLst/>
          </a:prstGeom>
          <a:noFill/>
          <a:ln w="38100">
            <a:solidFill>
              <a:srgbClr val="00206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>
              <a:lnSpc>
                <a:spcPct val="100000"/>
              </a:lnSpc>
              <a:buClr>
                <a:srgbClr val="0070c0"/>
              </a:buClr>
              <a:buFont typeface="Century Schoolbook"/>
              <a:buAutoNum type="arabicPeriod"/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  <a:ea typeface="DejaVu Sans"/>
              </a:rPr>
              <a:t>Split data into small chunks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0070c0"/>
              </a:buClr>
              <a:buFont typeface="Century Schoolbook"/>
              <a:buAutoNum type="arabicPeriod"/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  <a:ea typeface="DejaVu Sans"/>
              </a:rPr>
              <a:t>Process each chunk in different cores / nodes in a cluster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0" dur="indefinite" restart="never" nodeType="tmRoot">
          <p:childTnLst>
            <p:seq>
              <p:cTn id="481" dur="indefinite" nodeType="mainSeq">
                <p:childTnLst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/>
          </p:nvPr>
        </p:nvSpPr>
        <p:spPr>
          <a:xfrm>
            <a:off x="1143000" y="914400"/>
            <a:ext cx="9874800" cy="556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70c0"/>
                </a:solidFill>
                <a:latin typeface="Century Schoolbook"/>
              </a:rPr>
              <a:t>Sampling based method</a:t>
            </a:r>
            <a:endParaRPr b="0" lang="en-IN" sz="28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</a:rPr>
              <a:t>Pros: Fast processing</a:t>
            </a: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</a:rPr>
              <a:t>Cons: Lossy Inference, Often Low accuracy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Scale-up Architecture</a:t>
            </a:r>
            <a:endParaRPr b="0" lang="en-IN" sz="28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</a:rPr>
              <a:t>Pros: Fast processing (if data fits into RAM)</a:t>
            </a: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</a:rPr>
              <a:t>Cons: Risk of data loss (system failure), Scalability issue for very large data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Scale-out architecture</a:t>
            </a:r>
            <a:endParaRPr b="0" lang="en-IN" sz="28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</a:rPr>
              <a:t>Pros: Can handle very large data, fault tolerant</a:t>
            </a: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90000"/>
              </a:lnSpc>
              <a:spcBef>
                <a:spcPts val="499"/>
              </a:spcBef>
              <a:buClr>
                <a:srgbClr val="0070c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70c0"/>
                </a:solidFill>
                <a:latin typeface="Century Schoolbook"/>
              </a:rPr>
              <a:t>Cons: Communication bottleneck, difficulty in writing code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title"/>
          </p:nvPr>
        </p:nvSpPr>
        <p:spPr>
          <a:xfrm>
            <a:off x="330840" y="110520"/>
            <a:ext cx="9874800" cy="54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27159"/>
                </a:solidFill>
                <a:latin typeface="Century Schoolbook"/>
              </a:rPr>
              <a:t>Pros and Cons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8" dur="indefinite" restart="never" nodeType="tmRoot">
          <p:childTnLst>
            <p:seq>
              <p:cTn id="509" dur="indefinite" nodeType="mainSeq">
                <p:childTnLst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0" descr="Mount_Everest_as_seen_from_Drukair2.jpg"/>
          <p:cNvPicPr/>
          <p:nvPr/>
        </p:nvPicPr>
        <p:blipFill>
          <a:blip r:embed="rId1"/>
          <a:stretch/>
        </p:blipFill>
        <p:spPr>
          <a:xfrm>
            <a:off x="0" y="0"/>
            <a:ext cx="12115080" cy="6909840"/>
          </a:xfrm>
          <a:prstGeom prst="rect">
            <a:avLst/>
          </a:prstGeom>
          <a:ln w="0">
            <a:noFill/>
          </a:ln>
        </p:spPr>
      </p:pic>
      <p:sp>
        <p:nvSpPr>
          <p:cNvPr id="175" name="TextBox 3"/>
          <p:cNvSpPr/>
          <p:nvPr/>
        </p:nvSpPr>
        <p:spPr>
          <a:xfrm>
            <a:off x="1523880" y="6611760"/>
            <a:ext cx="2361600" cy="241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entury Schoolbook"/>
                <a:ea typeface="DejaVu Sans"/>
              </a:rPr>
              <a:t>Source: Wikipedia (Everest)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76" name="Title 1"/>
          <p:cNvSpPr/>
          <p:nvPr/>
        </p:nvSpPr>
        <p:spPr>
          <a:xfrm>
            <a:off x="457200" y="495360"/>
            <a:ext cx="449496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dbefd4"/>
                </a:solidFill>
                <a:latin typeface="Gill Sans"/>
                <a:ea typeface="DejaVu Sans"/>
              </a:rPr>
              <a:t>Why big data?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77" name="Title 1"/>
          <p:cNvSpPr/>
          <p:nvPr/>
        </p:nvSpPr>
        <p:spPr>
          <a:xfrm>
            <a:off x="6324480" y="304920"/>
            <a:ext cx="34282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"/>
                <a:ea typeface="DejaVu Sans"/>
              </a:rPr>
              <a:t>Science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6324480" y="762120"/>
            <a:ext cx="34282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"/>
                <a:ea typeface="DejaVu Sans"/>
              </a:rPr>
              <a:t>Engineering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79" name="Title 1"/>
          <p:cNvSpPr/>
          <p:nvPr/>
        </p:nvSpPr>
        <p:spPr>
          <a:xfrm>
            <a:off x="6324480" y="1219320"/>
            <a:ext cx="34282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"/>
                <a:ea typeface="DejaVu Sans"/>
              </a:rPr>
              <a:t>Commerce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80" name="Title 1"/>
          <p:cNvSpPr/>
          <p:nvPr/>
        </p:nvSpPr>
        <p:spPr>
          <a:xfrm>
            <a:off x="6324480" y="1676520"/>
            <a:ext cx="34282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"/>
                <a:ea typeface="DejaVu Sans"/>
              </a:rPr>
              <a:t>Society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icture 1" descr="CBF_009.jpeg"/>
          <p:cNvPicPr/>
          <p:nvPr/>
        </p:nvPicPr>
        <p:blipFill>
          <a:blip r:embed="rId1"/>
          <a:stretch/>
        </p:blipFill>
        <p:spPr>
          <a:xfrm>
            <a:off x="1066680" y="0"/>
            <a:ext cx="10288800" cy="6857280"/>
          </a:xfrm>
          <a:prstGeom prst="rect">
            <a:avLst/>
          </a:prstGeom>
          <a:ln w="0">
            <a:noFill/>
          </a:ln>
        </p:spPr>
      </p:pic>
      <p:sp>
        <p:nvSpPr>
          <p:cNvPr id="496" name="TextBox 4"/>
          <p:cNvSpPr/>
          <p:nvPr/>
        </p:nvSpPr>
        <p:spPr>
          <a:xfrm>
            <a:off x="1537200" y="6611760"/>
            <a:ext cx="1047960" cy="241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entury Schoolbook"/>
                <a:ea typeface="DejaVu Sans"/>
              </a:rPr>
              <a:t>Source: Google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97" name="Title 3"/>
          <p:cNvSpPr/>
          <p:nvPr/>
        </p:nvSpPr>
        <p:spPr>
          <a:xfrm>
            <a:off x="1523880" y="2914560"/>
            <a:ext cx="9143280" cy="10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2bfccf"/>
                </a:solidFill>
                <a:latin typeface="Gill Sans"/>
                <a:ea typeface="DejaVu Sans"/>
              </a:rPr>
              <a:t>How to Tackle Big Data?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156240" y="185760"/>
            <a:ext cx="11941560" cy="79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215d66"/>
                </a:solidFill>
                <a:latin typeface="Century Schoolbook"/>
              </a:rPr>
              <a:t>Divide and Conquer: </a:t>
            </a:r>
            <a:r>
              <a:rPr b="0" lang="en-US" sz="3600" spc="-1" strike="noStrike">
                <a:solidFill>
                  <a:srgbClr val="00b050"/>
                </a:solidFill>
                <a:latin typeface="Century Schoolbook"/>
              </a:rPr>
              <a:t>the good, old and reliable friend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499" name="Rectangle 2"/>
          <p:cNvSpPr/>
          <p:nvPr/>
        </p:nvSpPr>
        <p:spPr>
          <a:xfrm>
            <a:off x="3581280" y="1676520"/>
            <a:ext cx="3504600" cy="380160"/>
          </a:xfrm>
          <a:prstGeom prst="rect">
            <a:avLst/>
          </a:prstGeom>
          <a:solidFill>
            <a:srgbClr val="0989b1"/>
          </a:solidFill>
          <a:ln>
            <a:solidFill>
              <a:srgbClr val="06658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Work”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0" name="Rectangle 3"/>
          <p:cNvSpPr/>
          <p:nvPr/>
        </p:nvSpPr>
        <p:spPr>
          <a:xfrm>
            <a:off x="2971800" y="2819520"/>
            <a:ext cx="1218600" cy="380160"/>
          </a:xfrm>
          <a:prstGeom prst="rect">
            <a:avLst/>
          </a:prstGeom>
          <a:solidFill>
            <a:srgbClr val="0989b1"/>
          </a:solidFill>
          <a:ln>
            <a:solidFill>
              <a:srgbClr val="06658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w</a:t>
            </a:r>
            <a:r>
              <a:rPr b="0" i="1" lang="en-US" sz="1800" spc="-1" strike="noStrike" baseline="-25000">
                <a:solidFill>
                  <a:srgbClr val="455f51"/>
                </a:solidFill>
                <a:latin typeface="Gill Sans"/>
                <a:ea typeface="DejaVu Sans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1" name="Straight Arrow Connector 7"/>
          <p:cNvSpPr/>
          <p:nvPr/>
        </p:nvSpPr>
        <p:spPr>
          <a:xfrm rot="5400000">
            <a:off x="5029200" y="2439000"/>
            <a:ext cx="6087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2" name="Straight Arrow Connector 8"/>
          <p:cNvSpPr/>
          <p:nvPr/>
        </p:nvSpPr>
        <p:spPr>
          <a:xfrm>
            <a:off x="6095880" y="2133720"/>
            <a:ext cx="761400" cy="60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3" name="Straight Arrow Connector 11"/>
          <p:cNvSpPr/>
          <p:nvPr/>
        </p:nvSpPr>
        <p:spPr>
          <a:xfrm flipH="1">
            <a:off x="3809160" y="2133720"/>
            <a:ext cx="761400" cy="60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4" name="Rectangle 12"/>
          <p:cNvSpPr/>
          <p:nvPr/>
        </p:nvSpPr>
        <p:spPr>
          <a:xfrm>
            <a:off x="4724280" y="2819520"/>
            <a:ext cx="1218600" cy="380160"/>
          </a:xfrm>
          <a:prstGeom prst="rect">
            <a:avLst/>
          </a:prstGeom>
          <a:solidFill>
            <a:srgbClr val="0989b1"/>
          </a:solidFill>
          <a:ln>
            <a:solidFill>
              <a:srgbClr val="06658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w</a:t>
            </a:r>
            <a:r>
              <a:rPr b="0" i="1" lang="en-US" sz="1800" spc="-1" strike="noStrike" baseline="-25000">
                <a:solidFill>
                  <a:srgbClr val="455f51"/>
                </a:solidFill>
                <a:latin typeface="Gill Sans"/>
                <a:ea typeface="DejaVu Sans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5" name="Rectangle 13"/>
          <p:cNvSpPr/>
          <p:nvPr/>
        </p:nvSpPr>
        <p:spPr>
          <a:xfrm>
            <a:off x="6400800" y="2819520"/>
            <a:ext cx="1218600" cy="380160"/>
          </a:xfrm>
          <a:prstGeom prst="rect">
            <a:avLst/>
          </a:prstGeom>
          <a:solidFill>
            <a:srgbClr val="0989b1"/>
          </a:solidFill>
          <a:ln>
            <a:solidFill>
              <a:srgbClr val="06658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w</a:t>
            </a:r>
            <a:r>
              <a:rPr b="0" i="1" lang="en-US" sz="1800" spc="-1" strike="noStrike" baseline="-25000">
                <a:solidFill>
                  <a:srgbClr val="455f51"/>
                </a:solidFill>
                <a:latin typeface="Gill Sans"/>
                <a:ea typeface="DejaVu Sans"/>
              </a:rPr>
              <a:t>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6" name="Rectangle 14"/>
          <p:cNvSpPr/>
          <p:nvPr/>
        </p:nvSpPr>
        <p:spPr>
          <a:xfrm>
            <a:off x="2971800" y="4038480"/>
            <a:ext cx="1218600" cy="380160"/>
          </a:xfrm>
          <a:prstGeom prst="rect">
            <a:avLst/>
          </a:prstGeom>
          <a:solidFill>
            <a:srgbClr val="c0cf3a"/>
          </a:solidFill>
          <a:ln>
            <a:solidFill>
              <a:srgbClr val="8e992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r</a:t>
            </a:r>
            <a:r>
              <a:rPr b="0" i="1" lang="en-US" sz="1800" spc="-1" strike="noStrike" baseline="-25000">
                <a:solidFill>
                  <a:srgbClr val="455f51"/>
                </a:solidFill>
                <a:latin typeface="Gill Sans"/>
                <a:ea typeface="DejaVu Sans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7" name="Rectangle 15"/>
          <p:cNvSpPr/>
          <p:nvPr/>
        </p:nvSpPr>
        <p:spPr>
          <a:xfrm>
            <a:off x="4724280" y="4038480"/>
            <a:ext cx="1218600" cy="380160"/>
          </a:xfrm>
          <a:prstGeom prst="rect">
            <a:avLst/>
          </a:prstGeom>
          <a:solidFill>
            <a:srgbClr val="c0cf3a"/>
          </a:solidFill>
          <a:ln>
            <a:solidFill>
              <a:srgbClr val="8e992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r</a:t>
            </a:r>
            <a:r>
              <a:rPr b="0" i="1" lang="en-US" sz="1800" spc="-1" strike="noStrike" baseline="-25000">
                <a:solidFill>
                  <a:srgbClr val="455f51"/>
                </a:solidFill>
                <a:latin typeface="Gill Sans"/>
                <a:ea typeface="DejaVu Sans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8" name="Rectangle 16"/>
          <p:cNvSpPr/>
          <p:nvPr/>
        </p:nvSpPr>
        <p:spPr>
          <a:xfrm>
            <a:off x="6400800" y="4038480"/>
            <a:ext cx="1218600" cy="380160"/>
          </a:xfrm>
          <a:prstGeom prst="rect">
            <a:avLst/>
          </a:prstGeom>
          <a:solidFill>
            <a:srgbClr val="c0cf3a"/>
          </a:solidFill>
          <a:ln>
            <a:solidFill>
              <a:srgbClr val="8e992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r</a:t>
            </a:r>
            <a:r>
              <a:rPr b="0" i="1" lang="en-US" sz="1800" spc="-1" strike="noStrike" baseline="-25000">
                <a:solidFill>
                  <a:srgbClr val="455f51"/>
                </a:solidFill>
                <a:latin typeface="Gill Sans"/>
                <a:ea typeface="DejaVu Sans"/>
              </a:rPr>
              <a:t>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9" name="Straight Arrow Connector 17"/>
          <p:cNvSpPr/>
          <p:nvPr/>
        </p:nvSpPr>
        <p:spPr>
          <a:xfrm rot="5400000">
            <a:off x="5030640" y="3656520"/>
            <a:ext cx="6087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0" name="Straight Arrow Connector 18"/>
          <p:cNvSpPr/>
          <p:nvPr/>
        </p:nvSpPr>
        <p:spPr>
          <a:xfrm rot="5400000">
            <a:off x="6705360" y="3656520"/>
            <a:ext cx="6087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1" name="Straight Arrow Connector 19"/>
          <p:cNvSpPr/>
          <p:nvPr/>
        </p:nvSpPr>
        <p:spPr>
          <a:xfrm rot="5400000">
            <a:off x="3278160" y="3656520"/>
            <a:ext cx="6087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2" name="Rectangle 20"/>
          <p:cNvSpPr/>
          <p:nvPr/>
        </p:nvSpPr>
        <p:spPr>
          <a:xfrm>
            <a:off x="3581280" y="5334120"/>
            <a:ext cx="3504600" cy="380160"/>
          </a:xfrm>
          <a:prstGeom prst="rect">
            <a:avLst/>
          </a:prstGeom>
          <a:solidFill>
            <a:srgbClr val="c0cf3a"/>
          </a:solidFill>
          <a:ln>
            <a:solidFill>
              <a:srgbClr val="8e992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Result”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3" name="Straight Arrow Connector 21"/>
          <p:cNvSpPr/>
          <p:nvPr/>
        </p:nvSpPr>
        <p:spPr>
          <a:xfrm rot="5400000">
            <a:off x="5030640" y="4875840"/>
            <a:ext cx="6087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4" name="Straight Arrow Connector 22"/>
          <p:cNvSpPr/>
          <p:nvPr/>
        </p:nvSpPr>
        <p:spPr>
          <a:xfrm flipH="1">
            <a:off x="6095160" y="4572000"/>
            <a:ext cx="761400" cy="60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5" name="Straight Arrow Connector 23"/>
          <p:cNvSpPr/>
          <p:nvPr/>
        </p:nvSpPr>
        <p:spPr>
          <a:xfrm>
            <a:off x="3809880" y="4572000"/>
            <a:ext cx="761400" cy="60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6" name="Rounded Rectangle 28"/>
          <p:cNvSpPr/>
          <p:nvPr/>
        </p:nvSpPr>
        <p:spPr>
          <a:xfrm>
            <a:off x="3124080" y="3429000"/>
            <a:ext cx="913680" cy="380160"/>
          </a:xfrm>
          <a:prstGeom prst="roundRect">
            <a:avLst>
              <a:gd name="adj" fmla="val 16667"/>
            </a:avLst>
          </a:prstGeom>
          <a:solidFill>
            <a:srgbClr val="549e39"/>
          </a:solidFill>
          <a:ln>
            <a:solidFill>
              <a:srgbClr val="3e7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worker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7" name="Rounded Rectangle 29"/>
          <p:cNvSpPr/>
          <p:nvPr/>
        </p:nvSpPr>
        <p:spPr>
          <a:xfrm>
            <a:off x="4876920" y="3429000"/>
            <a:ext cx="913680" cy="380160"/>
          </a:xfrm>
          <a:prstGeom prst="roundRect">
            <a:avLst>
              <a:gd name="adj" fmla="val 16667"/>
            </a:avLst>
          </a:prstGeom>
          <a:solidFill>
            <a:srgbClr val="549e39"/>
          </a:solidFill>
          <a:ln>
            <a:solidFill>
              <a:srgbClr val="3e7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worker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8" name="Rounded Rectangle 30"/>
          <p:cNvSpPr/>
          <p:nvPr/>
        </p:nvSpPr>
        <p:spPr>
          <a:xfrm>
            <a:off x="6553080" y="3429000"/>
            <a:ext cx="913680" cy="380160"/>
          </a:xfrm>
          <a:prstGeom prst="roundRect">
            <a:avLst>
              <a:gd name="adj" fmla="val 16667"/>
            </a:avLst>
          </a:prstGeom>
          <a:solidFill>
            <a:srgbClr val="549e39"/>
          </a:solidFill>
          <a:ln>
            <a:solidFill>
              <a:srgbClr val="3e7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55f51"/>
                </a:solidFill>
                <a:latin typeface="Gill Sans"/>
                <a:ea typeface="DejaVu Sans"/>
              </a:rPr>
              <a:t>worker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9" name="TextBox 31"/>
          <p:cNvSpPr/>
          <p:nvPr/>
        </p:nvSpPr>
        <p:spPr>
          <a:xfrm>
            <a:off x="7593840" y="1752480"/>
            <a:ext cx="166104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0000"/>
                </a:solidFill>
                <a:latin typeface="Gill Sans"/>
                <a:ea typeface="DejaVu Sans"/>
              </a:rPr>
              <a:t>Partition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20" name="TextBox 32"/>
          <p:cNvSpPr/>
          <p:nvPr/>
        </p:nvSpPr>
        <p:spPr>
          <a:xfrm>
            <a:off x="7552800" y="5176800"/>
            <a:ext cx="1760040" cy="516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0000"/>
                </a:solidFill>
                <a:latin typeface="Gill Sans"/>
                <a:ea typeface="DejaVu Sans"/>
              </a:rPr>
              <a:t>Combine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21" name="Straight Arrow Connector 33"/>
          <p:cNvSpPr/>
          <p:nvPr/>
        </p:nvSpPr>
        <p:spPr>
          <a:xfrm rot="5400000">
            <a:off x="7939080" y="2704320"/>
            <a:ext cx="83916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Straight Arrow Connector 37"/>
          <p:cNvSpPr/>
          <p:nvPr/>
        </p:nvSpPr>
        <p:spPr>
          <a:xfrm rot="5400000">
            <a:off x="7939800" y="4761000"/>
            <a:ext cx="83916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6" dur="indefinite" restart="never" nodeType="tmRoot">
          <p:childTnLst>
            <p:seq>
              <p:cTn id="547" dur="indefinite" nodeType="mainSeq">
                <p:childTnLst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02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05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1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13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27159"/>
                </a:solidFill>
                <a:latin typeface="Century Schoolbook"/>
              </a:rPr>
              <a:t>What are the Challenges?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838080" y="1471680"/>
            <a:ext cx="10514880" cy="513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entury Schoolbook"/>
              </a:rPr>
              <a:t>How do we assign work units to workers?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entury Schoolbook"/>
              </a:rPr>
              <a:t>What if we have more work units than workers?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entury Schoolbook"/>
              </a:rPr>
              <a:t>What if workers need to share partial results?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entury Schoolbook"/>
              </a:rPr>
              <a:t>How do we aggregate partial results?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entury Schoolbook"/>
              </a:rPr>
              <a:t>How do we know all the workers have finished?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entury Schoolbook"/>
              </a:rPr>
              <a:t>What if workers die?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4" dur="indefinite" restart="never" nodeType="tmRoot">
          <p:childTnLst>
            <p:seq>
              <p:cTn id="615" dur="indefinite" nodeType="mainSeq">
                <p:childTnLst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398880" y="18576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27159"/>
                </a:solidFill>
                <a:latin typeface="Century Schoolbook"/>
              </a:rPr>
              <a:t>A Critical Issue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entury Schoolbook"/>
              </a:rPr>
              <a:t>Parallelization problems arise from: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entury Schoolbook"/>
              </a:rPr>
              <a:t>Communication between workers (e.g., to exchange state)</a:t>
            </a:r>
            <a:endParaRPr b="0" lang="en-IN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entury Schoolbook"/>
              </a:rPr>
              <a:t>Access to shared resources (e.g., data)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entury Schoolbook"/>
              </a:rPr>
              <a:t>Thus, we need a synchronization mechanism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3" descr="deadlock.jpg"/>
          <p:cNvPicPr/>
          <p:nvPr/>
        </p:nvPicPr>
        <p:blipFill>
          <a:blip r:embed="rId1"/>
          <a:stretch/>
        </p:blipFill>
        <p:spPr>
          <a:xfrm>
            <a:off x="1523880" y="0"/>
            <a:ext cx="9143280" cy="6857280"/>
          </a:xfrm>
          <a:prstGeom prst="rect">
            <a:avLst/>
          </a:prstGeom>
          <a:ln w="9525">
            <a:noFill/>
          </a:ln>
        </p:spPr>
      </p:pic>
      <p:sp>
        <p:nvSpPr>
          <p:cNvPr id="528" name="TextBox 4"/>
          <p:cNvSpPr/>
          <p:nvPr/>
        </p:nvSpPr>
        <p:spPr>
          <a:xfrm>
            <a:off x="1089000" y="6458040"/>
            <a:ext cx="2361600" cy="394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Century Schoolbook"/>
                <a:ea typeface="DejaVu Sans"/>
              </a:rPr>
              <a:t>Source: Ricardo Guimarães Herrmann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529" name="Rectangle 1"/>
          <p:cNvSpPr/>
          <p:nvPr/>
        </p:nvSpPr>
        <p:spPr>
          <a:xfrm rot="18908400">
            <a:off x="-224280" y="2362320"/>
            <a:ext cx="3765960" cy="913680"/>
          </a:xfrm>
          <a:prstGeom prst="rect">
            <a:avLst/>
          </a:prstGeom>
          <a:solidFill>
            <a:srgbClr val="029676"/>
          </a:solidFill>
          <a:ln>
            <a:solidFill>
              <a:srgbClr val="006e5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000" spc="-1" strike="noStrike">
                <a:solidFill>
                  <a:srgbClr val="ffff00"/>
                </a:solidFill>
                <a:latin typeface="Century Schoolbook"/>
                <a:ea typeface="DejaVu Sans"/>
              </a:rPr>
              <a:t>Bad synchronization!!</a:t>
            </a:r>
            <a:endParaRPr b="0" lang="en-IN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42520" y="26856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27159"/>
                </a:solidFill>
                <a:latin typeface="Century Schoolbook"/>
              </a:rPr>
              <a:t>Old Tools for Big Data Processing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838080" y="1471680"/>
            <a:ext cx="10514880" cy="470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Programming models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Shared memory (pthreads)</a:t>
            </a:r>
            <a:endParaRPr b="0" lang="en-IN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Message passing (MPI)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70c0"/>
                </a:solidFill>
                <a:latin typeface="Century Schoolbook"/>
              </a:rPr>
              <a:t>Design Patterns</a:t>
            </a:r>
            <a:endParaRPr b="0" lang="en-IN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Master-slaves</a:t>
            </a:r>
            <a:endParaRPr b="0" lang="en-IN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Producer-consumer flows</a:t>
            </a:r>
            <a:endParaRPr b="0" lang="en-IN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entury Schoolbook"/>
              </a:rPr>
              <a:t>Shared work queues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532" name="Group 41"/>
          <p:cNvGrpSpPr/>
          <p:nvPr/>
        </p:nvGrpSpPr>
        <p:grpSpPr>
          <a:xfrm>
            <a:off x="8664480" y="990720"/>
            <a:ext cx="1438560" cy="1650240"/>
            <a:chOff x="8664480" y="990720"/>
            <a:chExt cx="1438560" cy="1650240"/>
          </a:xfrm>
        </p:grpSpPr>
        <p:sp>
          <p:nvSpPr>
            <p:cNvPr id="533" name="Straight Arrow Connector 4"/>
            <p:cNvSpPr/>
            <p:nvPr/>
          </p:nvSpPr>
          <p:spPr>
            <a:xfrm rot="5400000">
              <a:off x="8271720" y="1817280"/>
              <a:ext cx="1051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TextBox 9"/>
            <p:cNvSpPr/>
            <p:nvPr/>
          </p:nvSpPr>
          <p:spPr>
            <a:xfrm>
              <a:off x="8679960" y="990720"/>
              <a:ext cx="1370880" cy="2721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Century Schoolbook"/>
                  <a:ea typeface="DejaVu Sans"/>
                </a:rPr>
                <a:t>Message Passing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35" name="TextBox 10"/>
            <p:cNvSpPr/>
            <p:nvPr/>
          </p:nvSpPr>
          <p:spPr>
            <a:xfrm>
              <a:off x="8664480" y="2343960"/>
              <a:ext cx="331560" cy="297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ff0000"/>
                  </a:solidFill>
                  <a:latin typeface="Century Schoolbook"/>
                  <a:ea typeface="DejaVu Sans"/>
                </a:rPr>
                <a:t>P</a:t>
              </a:r>
              <a:r>
                <a:rPr b="0" lang="en-US" sz="1200" spc="-1" strike="noStrike" baseline="-25000">
                  <a:solidFill>
                    <a:srgbClr val="ff0000"/>
                  </a:solidFill>
                  <a:latin typeface="Century Schoolbook"/>
                  <a:ea typeface="DejaVu Sans"/>
                </a:rPr>
                <a:t>1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36" name="Straight Arrow Connector 11"/>
            <p:cNvSpPr/>
            <p:nvPr/>
          </p:nvSpPr>
          <p:spPr>
            <a:xfrm rot="5400000">
              <a:off x="8548560" y="1817280"/>
              <a:ext cx="1051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TextBox 12"/>
            <p:cNvSpPr/>
            <p:nvPr/>
          </p:nvSpPr>
          <p:spPr>
            <a:xfrm>
              <a:off x="8940960" y="2343960"/>
              <a:ext cx="331560" cy="297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ff0000"/>
                  </a:solidFill>
                  <a:latin typeface="Century Schoolbook"/>
                  <a:ea typeface="DejaVu Sans"/>
                </a:rPr>
                <a:t>P</a:t>
              </a:r>
              <a:r>
                <a:rPr b="0" lang="en-US" sz="1200" spc="-1" strike="noStrike" baseline="-25000">
                  <a:solidFill>
                    <a:srgbClr val="ff0000"/>
                  </a:solidFill>
                  <a:latin typeface="Century Schoolbook"/>
                  <a:ea typeface="DejaVu Sans"/>
                </a:rPr>
                <a:t>2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38" name="Straight Arrow Connector 13"/>
            <p:cNvSpPr/>
            <p:nvPr/>
          </p:nvSpPr>
          <p:spPr>
            <a:xfrm rot="5400000">
              <a:off x="8825400" y="1817280"/>
              <a:ext cx="1051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TextBox 14"/>
            <p:cNvSpPr/>
            <p:nvPr/>
          </p:nvSpPr>
          <p:spPr>
            <a:xfrm>
              <a:off x="9217800" y="2343960"/>
              <a:ext cx="331560" cy="297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ff0000"/>
                  </a:solidFill>
                  <a:latin typeface="Century Schoolbook"/>
                  <a:ea typeface="DejaVu Sans"/>
                </a:rPr>
                <a:t>P</a:t>
              </a:r>
              <a:r>
                <a:rPr b="0" lang="en-US" sz="1200" spc="-1" strike="noStrike" baseline="-25000">
                  <a:solidFill>
                    <a:srgbClr val="ff0000"/>
                  </a:solidFill>
                  <a:latin typeface="Century Schoolbook"/>
                  <a:ea typeface="DejaVu Sans"/>
                </a:rPr>
                <a:t>3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40" name="Straight Arrow Connector 15"/>
            <p:cNvSpPr/>
            <p:nvPr/>
          </p:nvSpPr>
          <p:spPr>
            <a:xfrm rot="5400000">
              <a:off x="9102240" y="1817280"/>
              <a:ext cx="1051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TextBox 16"/>
            <p:cNvSpPr/>
            <p:nvPr/>
          </p:nvSpPr>
          <p:spPr>
            <a:xfrm>
              <a:off x="9494640" y="2343960"/>
              <a:ext cx="331560" cy="297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ff0000"/>
                  </a:solidFill>
                  <a:latin typeface="Century Schoolbook"/>
                  <a:ea typeface="DejaVu Sans"/>
                </a:rPr>
                <a:t>P</a:t>
              </a:r>
              <a:r>
                <a:rPr b="0" lang="en-US" sz="1200" spc="-1" strike="noStrike" baseline="-25000">
                  <a:solidFill>
                    <a:srgbClr val="ff0000"/>
                  </a:solidFill>
                  <a:latin typeface="Century Schoolbook"/>
                  <a:ea typeface="DejaVu Sans"/>
                </a:rPr>
                <a:t>4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42" name="Straight Arrow Connector 17"/>
            <p:cNvSpPr/>
            <p:nvPr/>
          </p:nvSpPr>
          <p:spPr>
            <a:xfrm rot="5400000">
              <a:off x="9378720" y="1817280"/>
              <a:ext cx="1051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TextBox 18"/>
            <p:cNvSpPr/>
            <p:nvPr/>
          </p:nvSpPr>
          <p:spPr>
            <a:xfrm>
              <a:off x="9771480" y="2343960"/>
              <a:ext cx="331560" cy="297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ff0000"/>
                  </a:solidFill>
                  <a:latin typeface="Century Schoolbook"/>
                  <a:ea typeface="DejaVu Sans"/>
                </a:rPr>
                <a:t>P</a:t>
              </a:r>
              <a:r>
                <a:rPr b="0" lang="en-US" sz="1200" spc="-1" strike="noStrike" baseline="-25000">
                  <a:solidFill>
                    <a:srgbClr val="ff0000"/>
                  </a:solidFill>
                  <a:latin typeface="Century Schoolbook"/>
                  <a:ea typeface="DejaVu Sans"/>
                </a:rPr>
                <a:t>5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44" name="Straight Arrow Connector 43"/>
            <p:cNvSpPr/>
            <p:nvPr/>
          </p:nvSpPr>
          <p:spPr>
            <a:xfrm>
              <a:off x="8780400" y="1323000"/>
              <a:ext cx="276120" cy="5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45" name="Straight Arrow Connector 48"/>
            <p:cNvSpPr/>
            <p:nvPr/>
          </p:nvSpPr>
          <p:spPr>
            <a:xfrm flipV="1" rot="10800000">
              <a:off x="9057960" y="1378080"/>
              <a:ext cx="829440" cy="16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46" name="Straight Arrow Connector 58"/>
            <p:cNvSpPr/>
            <p:nvPr/>
          </p:nvSpPr>
          <p:spPr>
            <a:xfrm>
              <a:off x="9334080" y="1599840"/>
              <a:ext cx="276120" cy="5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47" name="Straight Arrow Connector 59"/>
            <p:cNvSpPr/>
            <p:nvPr/>
          </p:nvSpPr>
          <p:spPr>
            <a:xfrm flipH="1">
              <a:off x="9610200" y="1765800"/>
              <a:ext cx="276120" cy="5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48" name="Straight Arrow Connector 60"/>
            <p:cNvSpPr/>
            <p:nvPr/>
          </p:nvSpPr>
          <p:spPr>
            <a:xfrm flipV="1" rot="10800000">
              <a:off x="9334440" y="1932120"/>
              <a:ext cx="552960" cy="1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49" name="Straight Arrow Connector 62"/>
            <p:cNvSpPr/>
            <p:nvPr/>
          </p:nvSpPr>
          <p:spPr>
            <a:xfrm flipH="1" flipV="1" rot="10800000">
              <a:off x="8780400" y="1654920"/>
              <a:ext cx="552960" cy="1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50" name="Straight Arrow Connector 63"/>
            <p:cNvSpPr/>
            <p:nvPr/>
          </p:nvSpPr>
          <p:spPr>
            <a:xfrm flipH="1">
              <a:off x="8779680" y="1821240"/>
              <a:ext cx="276120" cy="5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51" name="Straight Arrow Connector 64"/>
            <p:cNvSpPr/>
            <p:nvPr/>
          </p:nvSpPr>
          <p:spPr>
            <a:xfrm flipH="1" flipV="1" rot="10800000">
              <a:off x="8780400" y="2042640"/>
              <a:ext cx="552960" cy="1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552" name="Group 42"/>
          <p:cNvGrpSpPr/>
          <p:nvPr/>
        </p:nvGrpSpPr>
        <p:grpSpPr>
          <a:xfrm>
            <a:off x="6330600" y="990720"/>
            <a:ext cx="1998360" cy="1650240"/>
            <a:chOff x="6330600" y="990720"/>
            <a:chExt cx="1998360" cy="1650240"/>
          </a:xfrm>
        </p:grpSpPr>
        <p:sp>
          <p:nvSpPr>
            <p:cNvPr id="553" name="Straight Arrow Connector 30"/>
            <p:cNvSpPr/>
            <p:nvPr/>
          </p:nvSpPr>
          <p:spPr>
            <a:xfrm rot="5400000">
              <a:off x="5938200" y="1817280"/>
              <a:ext cx="1051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TextBox 31"/>
            <p:cNvSpPr/>
            <p:nvPr/>
          </p:nvSpPr>
          <p:spPr>
            <a:xfrm>
              <a:off x="6404400" y="990720"/>
              <a:ext cx="1310040" cy="2721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Century Schoolbook"/>
                  <a:ea typeface="DejaVu Sans"/>
                </a:rPr>
                <a:t>Shared Memory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55" name="TextBox 32"/>
            <p:cNvSpPr/>
            <p:nvPr/>
          </p:nvSpPr>
          <p:spPr>
            <a:xfrm>
              <a:off x="6330600" y="2343960"/>
              <a:ext cx="331560" cy="297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ff0000"/>
                  </a:solidFill>
                  <a:latin typeface="Century Schoolbook"/>
                  <a:ea typeface="DejaVu Sans"/>
                </a:rPr>
                <a:t>P</a:t>
              </a:r>
              <a:r>
                <a:rPr b="0" lang="en-US" sz="1200" spc="-1" strike="noStrike" baseline="-25000">
                  <a:solidFill>
                    <a:srgbClr val="ff0000"/>
                  </a:solidFill>
                  <a:latin typeface="Century Schoolbook"/>
                  <a:ea typeface="DejaVu Sans"/>
                </a:rPr>
                <a:t>1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56" name="Straight Arrow Connector 33"/>
            <p:cNvSpPr/>
            <p:nvPr/>
          </p:nvSpPr>
          <p:spPr>
            <a:xfrm rot="5400000">
              <a:off x="6215040" y="1817280"/>
              <a:ext cx="1051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TextBox 34"/>
            <p:cNvSpPr/>
            <p:nvPr/>
          </p:nvSpPr>
          <p:spPr>
            <a:xfrm>
              <a:off x="6607440" y="2343960"/>
              <a:ext cx="331560" cy="297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ff0000"/>
                  </a:solidFill>
                  <a:latin typeface="Century Schoolbook"/>
                  <a:ea typeface="DejaVu Sans"/>
                </a:rPr>
                <a:t>P</a:t>
              </a:r>
              <a:r>
                <a:rPr b="0" lang="en-US" sz="1200" spc="-1" strike="noStrike" baseline="-25000">
                  <a:solidFill>
                    <a:srgbClr val="ff0000"/>
                  </a:solidFill>
                  <a:latin typeface="Century Schoolbook"/>
                  <a:ea typeface="DejaVu Sans"/>
                </a:rPr>
                <a:t>2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58" name="Straight Arrow Connector 35"/>
            <p:cNvSpPr/>
            <p:nvPr/>
          </p:nvSpPr>
          <p:spPr>
            <a:xfrm rot="5400000">
              <a:off x="6491880" y="1817280"/>
              <a:ext cx="1051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TextBox 36"/>
            <p:cNvSpPr/>
            <p:nvPr/>
          </p:nvSpPr>
          <p:spPr>
            <a:xfrm>
              <a:off x="6884640" y="2343960"/>
              <a:ext cx="331560" cy="297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ff0000"/>
                  </a:solidFill>
                  <a:latin typeface="Century Schoolbook"/>
                  <a:ea typeface="DejaVu Sans"/>
                </a:rPr>
                <a:t>P</a:t>
              </a:r>
              <a:r>
                <a:rPr b="0" lang="en-US" sz="1200" spc="-1" strike="noStrike" baseline="-25000">
                  <a:solidFill>
                    <a:srgbClr val="ff0000"/>
                  </a:solidFill>
                  <a:latin typeface="Century Schoolbook"/>
                  <a:ea typeface="DejaVu Sans"/>
                </a:rPr>
                <a:t>3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60" name="Straight Arrow Connector 37"/>
            <p:cNvSpPr/>
            <p:nvPr/>
          </p:nvSpPr>
          <p:spPr>
            <a:xfrm rot="5400000">
              <a:off x="6768720" y="1817280"/>
              <a:ext cx="1051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TextBox 38"/>
            <p:cNvSpPr/>
            <p:nvPr/>
          </p:nvSpPr>
          <p:spPr>
            <a:xfrm>
              <a:off x="7161480" y="2343960"/>
              <a:ext cx="331560" cy="297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ff0000"/>
                  </a:solidFill>
                  <a:latin typeface="Century Schoolbook"/>
                  <a:ea typeface="DejaVu Sans"/>
                </a:rPr>
                <a:t>P</a:t>
              </a:r>
              <a:r>
                <a:rPr b="0" lang="en-US" sz="1200" spc="-1" strike="noStrike" baseline="-25000">
                  <a:solidFill>
                    <a:srgbClr val="ff0000"/>
                  </a:solidFill>
                  <a:latin typeface="Century Schoolbook"/>
                  <a:ea typeface="DejaVu Sans"/>
                </a:rPr>
                <a:t>4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62" name="Straight Arrow Connector 39"/>
            <p:cNvSpPr/>
            <p:nvPr/>
          </p:nvSpPr>
          <p:spPr>
            <a:xfrm rot="5400000">
              <a:off x="7045560" y="1817280"/>
              <a:ext cx="1051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5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TextBox 40"/>
            <p:cNvSpPr/>
            <p:nvPr/>
          </p:nvSpPr>
          <p:spPr>
            <a:xfrm>
              <a:off x="7438320" y="2343960"/>
              <a:ext cx="331560" cy="297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ff0000"/>
                  </a:solidFill>
                  <a:latin typeface="Century Schoolbook"/>
                  <a:ea typeface="DejaVu Sans"/>
                </a:rPr>
                <a:t>P</a:t>
              </a:r>
              <a:r>
                <a:rPr b="0" lang="en-US" sz="1200" spc="-1" strike="noStrike" baseline="-25000">
                  <a:solidFill>
                    <a:srgbClr val="ff0000"/>
                  </a:solidFill>
                  <a:latin typeface="Century Schoolbook"/>
                  <a:ea typeface="DejaVu Sans"/>
                </a:rPr>
                <a:t>5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64" name="Rectangle 41"/>
            <p:cNvSpPr/>
            <p:nvPr/>
          </p:nvSpPr>
          <p:spPr>
            <a:xfrm>
              <a:off x="7886520" y="1267560"/>
              <a:ext cx="442440" cy="1107000"/>
            </a:xfrm>
            <a:prstGeom prst="rect">
              <a:avLst/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565" name="Straight Arrow Connector 65"/>
            <p:cNvSpPr/>
            <p:nvPr/>
          </p:nvSpPr>
          <p:spPr>
            <a:xfrm>
              <a:off x="6446880" y="1433520"/>
              <a:ext cx="1438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66" name="Straight Arrow Connector 67"/>
            <p:cNvSpPr/>
            <p:nvPr/>
          </p:nvSpPr>
          <p:spPr>
            <a:xfrm>
              <a:off x="7000560" y="1544400"/>
              <a:ext cx="88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Straight Arrow Connector 69"/>
            <p:cNvSpPr/>
            <p:nvPr/>
          </p:nvSpPr>
          <p:spPr>
            <a:xfrm rot="10800000">
              <a:off x="6724440" y="1656000"/>
              <a:ext cx="1162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68" name="Straight Arrow Connector 71"/>
            <p:cNvSpPr/>
            <p:nvPr/>
          </p:nvSpPr>
          <p:spPr>
            <a:xfrm rot="10800000">
              <a:off x="7278120" y="1821960"/>
              <a:ext cx="608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69" name="Straight Arrow Connector 74"/>
            <p:cNvSpPr/>
            <p:nvPr/>
          </p:nvSpPr>
          <p:spPr>
            <a:xfrm flipH="1" rot="10800000">
              <a:off x="7277400" y="1931760"/>
              <a:ext cx="608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70" name="Straight Arrow Connector 76"/>
            <p:cNvSpPr/>
            <p:nvPr/>
          </p:nvSpPr>
          <p:spPr>
            <a:xfrm flipH="1">
              <a:off x="6446160" y="2043000"/>
              <a:ext cx="1438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571" name="TextBox 77"/>
            <p:cNvSpPr/>
            <p:nvPr/>
          </p:nvSpPr>
          <p:spPr>
            <a:xfrm rot="16200000">
              <a:off x="7539840" y="1685520"/>
              <a:ext cx="1106640" cy="2721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e3ded1"/>
                  </a:solidFill>
                  <a:latin typeface="Century Schoolbook"/>
                  <a:ea typeface="DejaVu Sans"/>
                </a:rPr>
                <a:t>Memory</a:t>
              </a:r>
              <a:endParaRPr b="0" lang="en-IN" sz="1200" spc="-1" strike="noStrike">
                <a:latin typeface="Arial"/>
              </a:endParaRPr>
            </a:p>
          </p:txBody>
        </p:sp>
      </p:grpSp>
      <p:grpSp>
        <p:nvGrpSpPr>
          <p:cNvPr id="572" name="Group 226"/>
          <p:cNvGrpSpPr/>
          <p:nvPr/>
        </p:nvGrpSpPr>
        <p:grpSpPr>
          <a:xfrm>
            <a:off x="2796120" y="4419720"/>
            <a:ext cx="1470600" cy="1456200"/>
            <a:chOff x="2796120" y="4419720"/>
            <a:chExt cx="1470600" cy="1456200"/>
          </a:xfrm>
        </p:grpSpPr>
        <p:sp>
          <p:nvSpPr>
            <p:cNvPr id="573" name="AutoShape 4"/>
            <p:cNvSpPr/>
            <p:nvPr/>
          </p:nvSpPr>
          <p:spPr>
            <a:xfrm>
              <a:off x="2796120" y="533412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574" name="AutoShape 8"/>
            <p:cNvSpPr/>
            <p:nvPr/>
          </p:nvSpPr>
          <p:spPr>
            <a:xfrm>
              <a:off x="3352680" y="4648320"/>
              <a:ext cx="380160" cy="35316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97bc"/>
                </a:gs>
                <a:gs pos="100000">
                  <a:srgbClr val="008cb8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/>
          </p:style>
        </p:sp>
        <p:sp>
          <p:nvSpPr>
            <p:cNvPr id="575" name="Text Box 14"/>
            <p:cNvSpPr/>
            <p:nvPr/>
          </p:nvSpPr>
          <p:spPr>
            <a:xfrm>
              <a:off x="3200400" y="4419720"/>
              <a:ext cx="685080" cy="2372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1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000000"/>
                  </a:solidFill>
                  <a:latin typeface="Century Schoolbook"/>
                  <a:ea typeface="DejaVu Sans"/>
                </a:rPr>
                <a:t>master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76" name="AutoShape 4"/>
            <p:cNvSpPr/>
            <p:nvPr/>
          </p:nvSpPr>
          <p:spPr>
            <a:xfrm>
              <a:off x="3177000" y="533412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577" name="AutoShape 4"/>
            <p:cNvSpPr/>
            <p:nvPr/>
          </p:nvSpPr>
          <p:spPr>
            <a:xfrm>
              <a:off x="3557880" y="533412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578" name="AutoShape 4"/>
            <p:cNvSpPr/>
            <p:nvPr/>
          </p:nvSpPr>
          <p:spPr>
            <a:xfrm>
              <a:off x="3939120" y="533412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579" name="Straight Arrow Connector 128"/>
            <p:cNvSpPr/>
            <p:nvPr/>
          </p:nvSpPr>
          <p:spPr>
            <a:xfrm rot="5400000">
              <a:off x="3086640" y="4876200"/>
              <a:ext cx="331200" cy="582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580" name="Straight Arrow Connector 137"/>
            <p:cNvSpPr/>
            <p:nvPr/>
          </p:nvSpPr>
          <p:spPr>
            <a:xfrm rot="5400000">
              <a:off x="3277080" y="5066640"/>
              <a:ext cx="331200" cy="20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581" name="Straight Arrow Connector 140"/>
            <p:cNvSpPr/>
            <p:nvPr/>
          </p:nvSpPr>
          <p:spPr>
            <a:xfrm flipH="1" rot="16200000">
              <a:off x="3466440" y="5078160"/>
              <a:ext cx="331200" cy="17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582" name="Straight Arrow Connector 143"/>
            <p:cNvSpPr/>
            <p:nvPr/>
          </p:nvSpPr>
          <p:spPr>
            <a:xfrm flipH="1" rot="16200000">
              <a:off x="3656880" y="4887720"/>
              <a:ext cx="331200" cy="55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583" name="Text Box 14"/>
            <p:cNvSpPr/>
            <p:nvPr/>
          </p:nvSpPr>
          <p:spPr>
            <a:xfrm>
              <a:off x="3200400" y="5638680"/>
              <a:ext cx="685080" cy="2372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1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000000"/>
                  </a:solidFill>
                  <a:latin typeface="Century Schoolbook"/>
                  <a:ea typeface="DejaVu Sans"/>
                </a:rPr>
                <a:t>slaves</a:t>
              </a:r>
              <a:endParaRPr b="0" lang="en-IN" sz="1200" spc="-1" strike="noStrike">
                <a:latin typeface="Arial"/>
              </a:endParaRPr>
            </a:p>
          </p:txBody>
        </p:sp>
      </p:grpSp>
      <p:grpSp>
        <p:nvGrpSpPr>
          <p:cNvPr id="584" name="Group 228"/>
          <p:cNvGrpSpPr/>
          <p:nvPr/>
        </p:nvGrpSpPr>
        <p:grpSpPr>
          <a:xfrm>
            <a:off x="4724280" y="4267080"/>
            <a:ext cx="2742840" cy="1913760"/>
            <a:chOff x="4724280" y="4267080"/>
            <a:chExt cx="2742840" cy="1913760"/>
          </a:xfrm>
        </p:grpSpPr>
        <p:sp>
          <p:nvSpPr>
            <p:cNvPr id="585" name="AutoShape 8"/>
            <p:cNvSpPr/>
            <p:nvPr/>
          </p:nvSpPr>
          <p:spPr>
            <a:xfrm>
              <a:off x="5134680" y="4495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586" name="AutoShape 4"/>
            <p:cNvSpPr/>
            <p:nvPr/>
          </p:nvSpPr>
          <p:spPr>
            <a:xfrm>
              <a:off x="5744160" y="4495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587" name="Straight Arrow Connector 150"/>
            <p:cNvSpPr/>
            <p:nvPr/>
          </p:nvSpPr>
          <p:spPr>
            <a:xfrm>
              <a:off x="5463000" y="4648320"/>
              <a:ext cx="280800" cy="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588" name="AutoShape 8"/>
            <p:cNvSpPr/>
            <p:nvPr/>
          </p:nvSpPr>
          <p:spPr>
            <a:xfrm>
              <a:off x="5134680" y="487692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589" name="AutoShape 4"/>
            <p:cNvSpPr/>
            <p:nvPr/>
          </p:nvSpPr>
          <p:spPr>
            <a:xfrm>
              <a:off x="5744160" y="487692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590" name="Straight Arrow Connector 159"/>
            <p:cNvSpPr/>
            <p:nvPr/>
          </p:nvSpPr>
          <p:spPr>
            <a:xfrm>
              <a:off x="5463000" y="5029200"/>
              <a:ext cx="280800" cy="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591" name="AutoShape 8"/>
            <p:cNvSpPr/>
            <p:nvPr/>
          </p:nvSpPr>
          <p:spPr>
            <a:xfrm>
              <a:off x="5134680" y="525780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592" name="AutoShape 4"/>
            <p:cNvSpPr/>
            <p:nvPr/>
          </p:nvSpPr>
          <p:spPr>
            <a:xfrm>
              <a:off x="5744160" y="525780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593" name="Straight Arrow Connector 162"/>
            <p:cNvSpPr/>
            <p:nvPr/>
          </p:nvSpPr>
          <p:spPr>
            <a:xfrm>
              <a:off x="5463000" y="5410080"/>
              <a:ext cx="280800" cy="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594" name="AutoShape 8"/>
            <p:cNvSpPr/>
            <p:nvPr/>
          </p:nvSpPr>
          <p:spPr>
            <a:xfrm>
              <a:off x="5134680" y="5638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595" name="AutoShape 4"/>
            <p:cNvSpPr/>
            <p:nvPr/>
          </p:nvSpPr>
          <p:spPr>
            <a:xfrm>
              <a:off x="5744160" y="5638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596" name="Straight Arrow Connector 165"/>
            <p:cNvSpPr/>
            <p:nvPr/>
          </p:nvSpPr>
          <p:spPr>
            <a:xfrm>
              <a:off x="5463000" y="5791320"/>
              <a:ext cx="280800" cy="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597" name="AutoShape 8"/>
            <p:cNvSpPr/>
            <p:nvPr/>
          </p:nvSpPr>
          <p:spPr>
            <a:xfrm>
              <a:off x="6072480" y="4495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598" name="AutoShape 4"/>
            <p:cNvSpPr/>
            <p:nvPr/>
          </p:nvSpPr>
          <p:spPr>
            <a:xfrm>
              <a:off x="6682320" y="4495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599" name="Straight Arrow Connector 168"/>
            <p:cNvSpPr/>
            <p:nvPr/>
          </p:nvSpPr>
          <p:spPr>
            <a:xfrm>
              <a:off x="6400800" y="4648320"/>
              <a:ext cx="280800" cy="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00" name="AutoShape 8"/>
            <p:cNvSpPr/>
            <p:nvPr/>
          </p:nvSpPr>
          <p:spPr>
            <a:xfrm>
              <a:off x="6072480" y="487692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601" name="AutoShape 4"/>
            <p:cNvSpPr/>
            <p:nvPr/>
          </p:nvSpPr>
          <p:spPr>
            <a:xfrm>
              <a:off x="6682320" y="487692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602" name="Straight Arrow Connector 171"/>
            <p:cNvSpPr/>
            <p:nvPr/>
          </p:nvSpPr>
          <p:spPr>
            <a:xfrm>
              <a:off x="6400800" y="5029200"/>
              <a:ext cx="280800" cy="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03" name="AutoShape 8"/>
            <p:cNvSpPr/>
            <p:nvPr/>
          </p:nvSpPr>
          <p:spPr>
            <a:xfrm>
              <a:off x="6072480" y="525780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604" name="AutoShape 4"/>
            <p:cNvSpPr/>
            <p:nvPr/>
          </p:nvSpPr>
          <p:spPr>
            <a:xfrm>
              <a:off x="6682320" y="525780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605" name="Straight Arrow Connector 174"/>
            <p:cNvSpPr/>
            <p:nvPr/>
          </p:nvSpPr>
          <p:spPr>
            <a:xfrm>
              <a:off x="6400800" y="5410080"/>
              <a:ext cx="280800" cy="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06" name="AutoShape 8"/>
            <p:cNvSpPr/>
            <p:nvPr/>
          </p:nvSpPr>
          <p:spPr>
            <a:xfrm>
              <a:off x="6072480" y="5638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607" name="AutoShape 4"/>
            <p:cNvSpPr/>
            <p:nvPr/>
          </p:nvSpPr>
          <p:spPr>
            <a:xfrm>
              <a:off x="6682320" y="5638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608" name="Straight Arrow Connector 177"/>
            <p:cNvSpPr/>
            <p:nvPr/>
          </p:nvSpPr>
          <p:spPr>
            <a:xfrm>
              <a:off x="6400800" y="5791320"/>
              <a:ext cx="280800" cy="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09" name="Text Box 14"/>
            <p:cNvSpPr/>
            <p:nvPr/>
          </p:nvSpPr>
          <p:spPr>
            <a:xfrm>
              <a:off x="4724280" y="4267080"/>
              <a:ext cx="913680" cy="2372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1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000000"/>
                  </a:solidFill>
                  <a:latin typeface="Century Schoolbook"/>
                  <a:ea typeface="DejaVu Sans"/>
                </a:rPr>
                <a:t>producer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610" name="Text Box 14"/>
            <p:cNvSpPr/>
            <p:nvPr/>
          </p:nvSpPr>
          <p:spPr>
            <a:xfrm>
              <a:off x="5410080" y="4267080"/>
              <a:ext cx="990000" cy="2372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1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000000"/>
                  </a:solidFill>
                  <a:latin typeface="Century Schoolbook"/>
                  <a:ea typeface="DejaVu Sans"/>
                </a:rPr>
                <a:t>consumer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611" name="Text Box 14"/>
            <p:cNvSpPr/>
            <p:nvPr/>
          </p:nvSpPr>
          <p:spPr>
            <a:xfrm>
              <a:off x="5791320" y="5943600"/>
              <a:ext cx="913680" cy="2372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1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000000"/>
                  </a:solidFill>
                  <a:latin typeface="Century Schoolbook"/>
                  <a:ea typeface="DejaVu Sans"/>
                </a:rPr>
                <a:t>producer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612" name="Text Box 14"/>
            <p:cNvSpPr/>
            <p:nvPr/>
          </p:nvSpPr>
          <p:spPr>
            <a:xfrm>
              <a:off x="6477120" y="5943600"/>
              <a:ext cx="990000" cy="2372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1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000000"/>
                  </a:solidFill>
                  <a:latin typeface="Century Schoolbook"/>
                  <a:ea typeface="DejaVu Sans"/>
                </a:rPr>
                <a:t>consumer</a:t>
              </a:r>
              <a:endParaRPr b="0" lang="en-IN" sz="1200" spc="-1" strike="noStrike">
                <a:latin typeface="Arial"/>
              </a:endParaRPr>
            </a:p>
          </p:txBody>
        </p:sp>
      </p:grpSp>
      <p:grpSp>
        <p:nvGrpSpPr>
          <p:cNvPr id="613" name="Group 229"/>
          <p:cNvGrpSpPr/>
          <p:nvPr/>
        </p:nvGrpSpPr>
        <p:grpSpPr>
          <a:xfrm>
            <a:off x="7772400" y="4495680"/>
            <a:ext cx="2133000" cy="1447200"/>
            <a:chOff x="7772400" y="4495680"/>
            <a:chExt cx="2133000" cy="1447200"/>
          </a:xfrm>
        </p:grpSpPr>
        <p:sp>
          <p:nvSpPr>
            <p:cNvPr id="614" name="AutoShape 4"/>
            <p:cNvSpPr/>
            <p:nvPr/>
          </p:nvSpPr>
          <p:spPr>
            <a:xfrm>
              <a:off x="9577800" y="4495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615" name="AutoShape 4"/>
            <p:cNvSpPr/>
            <p:nvPr/>
          </p:nvSpPr>
          <p:spPr>
            <a:xfrm>
              <a:off x="9577800" y="487692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616" name="AutoShape 4"/>
            <p:cNvSpPr/>
            <p:nvPr/>
          </p:nvSpPr>
          <p:spPr>
            <a:xfrm>
              <a:off x="9577800" y="525780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617" name="AutoShape 4"/>
            <p:cNvSpPr/>
            <p:nvPr/>
          </p:nvSpPr>
          <p:spPr>
            <a:xfrm>
              <a:off x="9577800" y="5638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4ba387"/>
                </a:gs>
                <a:gs pos="100000">
                  <a:srgbClr val="009776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</p:sp>
        <p:sp>
          <p:nvSpPr>
            <p:cNvPr id="618" name="AutoShape 4"/>
            <p:cNvSpPr/>
            <p:nvPr/>
          </p:nvSpPr>
          <p:spPr>
            <a:xfrm>
              <a:off x="8434800" y="5105520"/>
              <a:ext cx="174960" cy="22788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97c256"/>
                </a:gs>
                <a:gs pos="100000">
                  <a:srgbClr val="8bbe2b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/>
          </p:style>
        </p:sp>
        <p:sp>
          <p:nvSpPr>
            <p:cNvPr id="619" name="AutoShape 4"/>
            <p:cNvSpPr/>
            <p:nvPr/>
          </p:nvSpPr>
          <p:spPr>
            <a:xfrm>
              <a:off x="8610480" y="5105520"/>
              <a:ext cx="174960" cy="22788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97c256"/>
                </a:gs>
                <a:gs pos="100000">
                  <a:srgbClr val="8bbe2b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/>
          </p:style>
        </p:sp>
        <p:sp>
          <p:nvSpPr>
            <p:cNvPr id="620" name="AutoShape 4"/>
            <p:cNvSpPr/>
            <p:nvPr/>
          </p:nvSpPr>
          <p:spPr>
            <a:xfrm>
              <a:off x="8763120" y="5105520"/>
              <a:ext cx="174960" cy="22788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97c256"/>
                </a:gs>
                <a:gs pos="100000">
                  <a:srgbClr val="8bbe2b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/>
          </p:style>
        </p:sp>
        <p:sp>
          <p:nvSpPr>
            <p:cNvPr id="621" name="AutoShape 4"/>
            <p:cNvSpPr/>
            <p:nvPr/>
          </p:nvSpPr>
          <p:spPr>
            <a:xfrm>
              <a:off x="8915400" y="5105520"/>
              <a:ext cx="174960" cy="22788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97c256"/>
                </a:gs>
                <a:gs pos="100000">
                  <a:srgbClr val="8bbe2b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/>
          </p:style>
        </p:sp>
        <p:sp>
          <p:nvSpPr>
            <p:cNvPr id="622" name="AutoShape 4"/>
            <p:cNvSpPr/>
            <p:nvPr/>
          </p:nvSpPr>
          <p:spPr>
            <a:xfrm>
              <a:off x="9067680" y="5105520"/>
              <a:ext cx="174960" cy="22788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97c256"/>
                </a:gs>
                <a:gs pos="100000">
                  <a:srgbClr val="8bbe2b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/>
          </p:style>
        </p:sp>
        <p:sp>
          <p:nvSpPr>
            <p:cNvPr id="623" name="Straight Arrow Connector 195"/>
            <p:cNvSpPr/>
            <p:nvPr/>
          </p:nvSpPr>
          <p:spPr>
            <a:xfrm>
              <a:off x="8100720" y="4648320"/>
              <a:ext cx="333360" cy="57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24" name="Straight Arrow Connector 198"/>
            <p:cNvSpPr/>
            <p:nvPr/>
          </p:nvSpPr>
          <p:spPr>
            <a:xfrm flipV="1">
              <a:off x="8100720" y="5218920"/>
              <a:ext cx="333360" cy="57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25" name="Straight Arrow Connector 201"/>
            <p:cNvSpPr/>
            <p:nvPr/>
          </p:nvSpPr>
          <p:spPr>
            <a:xfrm>
              <a:off x="8100720" y="5029200"/>
              <a:ext cx="333360" cy="18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26" name="Straight Arrow Connector 204"/>
            <p:cNvSpPr/>
            <p:nvPr/>
          </p:nvSpPr>
          <p:spPr>
            <a:xfrm flipV="1">
              <a:off x="8077320" y="5218920"/>
              <a:ext cx="356760" cy="18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27" name="AutoShape 8"/>
            <p:cNvSpPr/>
            <p:nvPr/>
          </p:nvSpPr>
          <p:spPr>
            <a:xfrm>
              <a:off x="7772400" y="4495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628" name="AutoShape 8"/>
            <p:cNvSpPr/>
            <p:nvPr/>
          </p:nvSpPr>
          <p:spPr>
            <a:xfrm>
              <a:off x="7772400" y="487692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629" name="AutoShape 8"/>
            <p:cNvSpPr/>
            <p:nvPr/>
          </p:nvSpPr>
          <p:spPr>
            <a:xfrm>
              <a:off x="7772400" y="525780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630" name="AutoShape 8"/>
            <p:cNvSpPr/>
            <p:nvPr/>
          </p:nvSpPr>
          <p:spPr>
            <a:xfrm>
              <a:off x="7772400" y="5638680"/>
              <a:ext cx="327600" cy="304200"/>
            </a:xfrm>
            <a:prstGeom prst="roundRect">
              <a:avLst>
                <a:gd name="adj" fmla="val 319"/>
              </a:avLst>
            </a:prstGeom>
            <a:gradFill rotWithShape="0">
              <a:gsLst>
                <a:gs pos="0">
                  <a:srgbClr val="c7d55b"/>
                </a:gs>
                <a:gs pos="100000">
                  <a:srgbClr val="c5d533"/>
                </a:gs>
              </a:gsLst>
              <a:lin ang="5400000"/>
            </a:gradFill>
            <a:ln w="0">
              <a:noFill/>
            </a:ln>
            <a:effectLst>
              <a:outerShdw algn="ctr" blurRad="5724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/>
          </p:style>
        </p:sp>
        <p:sp>
          <p:nvSpPr>
            <p:cNvPr id="631" name="Straight Arrow Connector 213"/>
            <p:cNvSpPr/>
            <p:nvPr/>
          </p:nvSpPr>
          <p:spPr>
            <a:xfrm flipV="1">
              <a:off x="9243720" y="4647600"/>
              <a:ext cx="333360" cy="57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32" name="Straight Arrow Connector 216"/>
            <p:cNvSpPr/>
            <p:nvPr/>
          </p:nvSpPr>
          <p:spPr>
            <a:xfrm flipV="1">
              <a:off x="9243720" y="5028480"/>
              <a:ext cx="333360" cy="18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33" name="Straight Arrow Connector 219"/>
            <p:cNvSpPr/>
            <p:nvPr/>
          </p:nvSpPr>
          <p:spPr>
            <a:xfrm>
              <a:off x="9243720" y="5219640"/>
              <a:ext cx="333360" cy="18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34" name="Straight Arrow Connector 222"/>
            <p:cNvSpPr/>
            <p:nvPr/>
          </p:nvSpPr>
          <p:spPr>
            <a:xfrm>
              <a:off x="9243720" y="5219640"/>
              <a:ext cx="333360" cy="57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635" name="Text Box 14"/>
            <p:cNvSpPr/>
            <p:nvPr/>
          </p:nvSpPr>
          <p:spPr>
            <a:xfrm>
              <a:off x="8305920" y="5334120"/>
              <a:ext cx="990000" cy="2372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81000"/>
                </a:lnSpc>
                <a:buNone/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000000"/>
                  </a:solidFill>
                  <a:latin typeface="Century Schoolbook"/>
                  <a:ea typeface="DejaVu Sans"/>
                </a:rPr>
                <a:t>work queue</a:t>
              </a:r>
              <a:endParaRPr b="0" lang="en-IN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0" dur="indefinite" restart="never" nodeType="tmRoot">
          <p:childTnLst>
            <p:seq>
              <p:cTn id="641" dur="indefinite" nodeType="mainSeq">
                <p:childTnLst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767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Rectangle 1"/>
          <p:cNvSpPr/>
          <p:nvPr/>
        </p:nvSpPr>
        <p:spPr>
          <a:xfrm>
            <a:off x="2338560" y="2599920"/>
            <a:ext cx="75132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entury Schoolbook"/>
                <a:ea typeface="DejaVu Sans"/>
              </a:rPr>
              <a:t>Thank you so much!!</a:t>
            </a:r>
            <a:endParaRPr b="0" lang="en-IN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5" descr="lhc10.jpg"/>
          <p:cNvPicPr/>
          <p:nvPr/>
        </p:nvPicPr>
        <p:blipFill>
          <a:blip r:embed="rId1"/>
          <a:stretch/>
        </p:blipFill>
        <p:spPr>
          <a:xfrm>
            <a:off x="762120" y="-24480"/>
            <a:ext cx="10667160" cy="6906600"/>
          </a:xfrm>
          <a:prstGeom prst="rect">
            <a:avLst/>
          </a:prstGeom>
          <a:ln w="0">
            <a:noFill/>
          </a:ln>
        </p:spPr>
      </p:pic>
      <p:sp>
        <p:nvSpPr>
          <p:cNvPr id="182" name="Content Placeholder 2"/>
          <p:cNvSpPr/>
          <p:nvPr/>
        </p:nvSpPr>
        <p:spPr>
          <a:xfrm>
            <a:off x="946800" y="4115160"/>
            <a:ext cx="4605840" cy="186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2720" indent="-342720">
              <a:lnSpc>
                <a:spcPct val="100000"/>
              </a:lnSpc>
              <a:spcBef>
                <a:spcPts val="499"/>
              </a:spcBef>
              <a:spcAft>
                <a:spcPts val="499"/>
              </a:spcAft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spcAft>
                <a:spcPts val="499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Gill Sans"/>
                <a:ea typeface="DejaVu Sans"/>
              </a:rPr>
              <a:t>Data-intensive Science</a:t>
            </a:r>
            <a:endParaRPr b="0" lang="en-IN" sz="2000" spc="-1" strike="noStrike"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spcAft>
                <a:spcPts val="499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Gill Sans"/>
                <a:ea typeface="DejaVu Sans"/>
              </a:rPr>
              <a:t>Large Hadron collider: Particle collider</a:t>
            </a:r>
            <a:endParaRPr b="0" lang="en-IN" sz="2000" spc="-1" strike="noStrike"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99"/>
              </a:spcBef>
              <a:spcAft>
                <a:spcPts val="499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Gill Sans"/>
                <a:ea typeface="DejaVu Sans"/>
              </a:rPr>
              <a:t>15 Petabyte/year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83" name="TextBox 9"/>
          <p:cNvSpPr/>
          <p:nvPr/>
        </p:nvSpPr>
        <p:spPr>
          <a:xfrm>
            <a:off x="8305920" y="6611760"/>
            <a:ext cx="2361600" cy="241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entury Schoolbook"/>
                <a:ea typeface="DejaVu Sans"/>
              </a:rPr>
              <a:t>Maximilien Brice, © CERN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84" name="Title 1"/>
          <p:cNvSpPr/>
          <p:nvPr/>
        </p:nvSpPr>
        <p:spPr>
          <a:xfrm>
            <a:off x="762120" y="3211920"/>
            <a:ext cx="38854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Gill Sans"/>
                <a:ea typeface="DejaVu Sans"/>
              </a:rPr>
              <a:t>Science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6" descr="ThreeGorgesDam-China2009.jpg"/>
          <p:cNvPicPr/>
          <p:nvPr/>
        </p:nvPicPr>
        <p:blipFill>
          <a:blip r:embed="rId1"/>
          <a:stretch/>
        </p:blipFill>
        <p:spPr>
          <a:xfrm>
            <a:off x="228600" y="-56880"/>
            <a:ext cx="11657880" cy="6914160"/>
          </a:xfrm>
          <a:prstGeom prst="rect">
            <a:avLst/>
          </a:prstGeom>
          <a:ln w="0">
            <a:noFill/>
          </a:ln>
        </p:spPr>
      </p:pic>
      <p:sp>
        <p:nvSpPr>
          <p:cNvPr id="186" name="Title 1"/>
          <p:cNvSpPr/>
          <p:nvPr/>
        </p:nvSpPr>
        <p:spPr>
          <a:xfrm>
            <a:off x="6248520" y="228600"/>
            <a:ext cx="38854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Gill Sans"/>
                <a:ea typeface="DejaVu Sans"/>
              </a:rPr>
              <a:t>Engineering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87" name="Content Placeholder 2"/>
          <p:cNvSpPr/>
          <p:nvPr/>
        </p:nvSpPr>
        <p:spPr>
          <a:xfrm>
            <a:off x="5334120" y="914400"/>
            <a:ext cx="4799880" cy="8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2720" indent="-342720" algn="r">
              <a:lnSpc>
                <a:spcPct val="100000"/>
              </a:lnSpc>
              <a:spcBef>
                <a:spcPts val="499"/>
              </a:spcBef>
              <a:spcAft>
                <a:spcPts val="499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DejaVu Sans"/>
              </a:rPr>
              <a:t>The unreasonable effectiveness of data</a:t>
            </a:r>
            <a:endParaRPr b="0" lang="en-IN" sz="2000" spc="-1" strike="noStrike">
              <a:latin typeface="Arial"/>
            </a:endParaRPr>
          </a:p>
          <a:p>
            <a:pPr marL="342720" indent="-342720" algn="r">
              <a:lnSpc>
                <a:spcPct val="100000"/>
              </a:lnSpc>
              <a:spcBef>
                <a:spcPts val="499"/>
              </a:spcBef>
              <a:spcAft>
                <a:spcPts val="499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DejaVu Sans"/>
              </a:rPr>
              <a:t>Search, recommendation, prediction, …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88" name="TextBox 3"/>
          <p:cNvSpPr/>
          <p:nvPr/>
        </p:nvSpPr>
        <p:spPr>
          <a:xfrm>
            <a:off x="8001000" y="6611760"/>
            <a:ext cx="2666160" cy="241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entury Schoolbook"/>
                <a:ea typeface="DejaVu Sans"/>
              </a:rPr>
              <a:t>Source: Wikipedia (Three Gorges Dam)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" descr=""/>
          <p:cNvPicPr/>
          <p:nvPr/>
        </p:nvPicPr>
        <p:blipFill>
          <a:blip r:embed="rId1"/>
          <a:stretch/>
        </p:blipFill>
        <p:spPr>
          <a:xfrm>
            <a:off x="187200" y="2652480"/>
            <a:ext cx="11602080" cy="2151360"/>
          </a:xfrm>
          <a:prstGeom prst="rect">
            <a:avLst/>
          </a:prstGeom>
          <a:ln w="0">
            <a:noFill/>
          </a:ln>
        </p:spPr>
      </p:pic>
      <p:sp>
        <p:nvSpPr>
          <p:cNvPr id="190" name="TextBox 2"/>
          <p:cNvSpPr/>
          <p:nvPr/>
        </p:nvSpPr>
        <p:spPr>
          <a:xfrm>
            <a:off x="338040" y="253080"/>
            <a:ext cx="53820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2060"/>
                </a:solidFill>
                <a:latin typeface="Century Schoolbook"/>
                <a:ea typeface="DejaVu Sans"/>
              </a:rPr>
              <a:t>Language Translation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92000" y="26064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IN" sz="4000" spc="-1" strike="noStrike">
                <a:solidFill>
                  <a:srgbClr val="027159"/>
                </a:solidFill>
                <a:latin typeface="Century Schoolbook"/>
              </a:rPr>
              <a:t>Big data analytics: Case Studies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838080" y="1471680"/>
            <a:ext cx="10514880" cy="470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IN" sz="3740" spc="-1" strike="noStrike">
                <a:solidFill>
                  <a:srgbClr val="0070c0"/>
                </a:solidFill>
                <a:latin typeface="Century Schoolbook"/>
              </a:rPr>
              <a:t>Google</a:t>
            </a:r>
            <a:endParaRPr b="0" lang="en-IN" sz="374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60" spc="-1" strike="noStrike">
                <a:solidFill>
                  <a:srgbClr val="000000"/>
                </a:solidFill>
                <a:latin typeface="Century Schoolbook"/>
              </a:rPr>
              <a:t>uses big data to improve search quality (ranked results)</a:t>
            </a:r>
            <a:endParaRPr b="0" lang="en-IN" sz="266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66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60" spc="-1" strike="noStrike">
                <a:solidFill>
                  <a:srgbClr val="000000"/>
                </a:solidFill>
                <a:latin typeface="Century Schoolbook"/>
              </a:rPr>
              <a:t>Personalized ad recommendation </a:t>
            </a:r>
            <a:endParaRPr b="0" lang="en-IN" sz="266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66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60" spc="-1" strike="noStrike">
                <a:solidFill>
                  <a:srgbClr val="000000"/>
                </a:solidFill>
                <a:latin typeface="Century Schoolbook"/>
              </a:rPr>
              <a:t>Youtube: Personalized video recommendation</a:t>
            </a:r>
            <a:endParaRPr b="0" lang="en-IN" sz="266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66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60" spc="-1" strike="noStrike">
                <a:solidFill>
                  <a:srgbClr val="000000"/>
                </a:solidFill>
                <a:latin typeface="Century Schoolbook"/>
              </a:rPr>
              <a:t>Directions in Google map</a:t>
            </a:r>
            <a:endParaRPr b="0" lang="en-IN" sz="266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66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660" spc="-1" strike="noStrike">
                <a:solidFill>
                  <a:srgbClr val="000000"/>
                </a:solidFill>
                <a:latin typeface="Century Schoolbook"/>
              </a:rPr>
              <a:t>Google translate: Language translation</a:t>
            </a:r>
            <a:endParaRPr b="0" lang="en-IN" sz="26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IN" sz="4000" spc="-1" strike="noStrike">
                <a:solidFill>
                  <a:srgbClr val="027159"/>
                </a:solidFill>
                <a:latin typeface="Century Schoolbook"/>
              </a:rPr>
              <a:t>Big data analytics: Case Studies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838080" y="1391040"/>
            <a:ext cx="10514880" cy="470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9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IN" sz="3459" spc="-1" strike="noStrike">
                <a:solidFill>
                  <a:srgbClr val="0070c0"/>
                </a:solidFill>
                <a:latin typeface="Century Schoolbook"/>
              </a:rPr>
              <a:t>Netflix</a:t>
            </a:r>
            <a:endParaRPr b="0" lang="en-IN" sz="3459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entury Schoolbook"/>
              </a:rPr>
              <a:t>On-demand streaming video for its customers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entury Schoolbook"/>
              </a:rPr>
              <a:t>Predicts what the customers will enjoy watching with Big Data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entury Schoolbook"/>
              </a:rPr>
              <a:t>Uses LOTs of historical data</a:t>
            </a:r>
            <a:endParaRPr b="0" lang="en-IN" sz="32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060" spc="-1" strike="noStrike">
                <a:solidFill>
                  <a:srgbClr val="000000"/>
                </a:solidFill>
                <a:latin typeface="Century Schoolbook"/>
              </a:rPr>
              <a:t>Who watched what</a:t>
            </a:r>
            <a:endParaRPr b="0" lang="en-IN" sz="306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060" spc="-1" strike="noStrike">
                <a:solidFill>
                  <a:srgbClr val="000000"/>
                </a:solidFill>
                <a:latin typeface="Century Schoolbook"/>
              </a:rPr>
              <a:t>Genre of the movie</a:t>
            </a:r>
            <a:endParaRPr b="0" lang="en-IN" sz="30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73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IN" sz="4000" spc="-1" strike="noStrike">
                <a:solidFill>
                  <a:srgbClr val="027159"/>
                </a:solidFill>
                <a:latin typeface="Century Schoolbook"/>
              </a:rPr>
              <a:t>Big data analytics: Case Studies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838080" y="1471680"/>
            <a:ext cx="10514880" cy="470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Font typeface="Arial"/>
              <a:buChar char="•"/>
            </a:pPr>
            <a:r>
              <a:rPr b="1" lang="en-IN" sz="3459" spc="-1" strike="noStrike">
                <a:solidFill>
                  <a:srgbClr val="0070c0"/>
                </a:solidFill>
                <a:latin typeface="Century Schoolbook"/>
              </a:rPr>
              <a:t>Uber</a:t>
            </a:r>
            <a:endParaRPr b="0" lang="en-IN" sz="3459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Century Schoolbook"/>
              </a:rPr>
              <a:t>Uses personal data of the user to monitor which features of the service are mostly used</a:t>
            </a:r>
            <a:endParaRPr b="0" lang="en-IN" sz="293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93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Century Schoolbook"/>
              </a:rPr>
              <a:t>Focuses on supply and demand of the services</a:t>
            </a:r>
            <a:endParaRPr b="0" lang="en-IN" sz="293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93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Century Schoolbook"/>
              </a:rPr>
              <a:t>Finds out best routes depending upon factors such traffic, location, time  etc</a:t>
            </a:r>
            <a:endParaRPr b="0" lang="en-IN" sz="293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IN" sz="293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930" spc="-1" strike="noStrike">
                <a:solidFill>
                  <a:srgbClr val="000000"/>
                </a:solidFill>
                <a:latin typeface="Century Schoolbook"/>
              </a:rPr>
              <a:t>Fixing fare </a:t>
            </a:r>
            <a:endParaRPr b="0" lang="en-IN" sz="29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</TotalTime>
  <Application>LibreOffice/7.3.7.2$Linux_X86_64 LibreOffice_project/30$Build-2</Application>
  <AppVersion>15.0000</AppVersion>
  <Words>1171</Words>
  <Paragraphs>279</Paragraphs>
  <Company>HP Inc.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2020-05-13T23:12:08Z</dcterms:created>
  <dc:creator>jiaul paik</dc:creator>
  <dc:description/>
  <dc:language>en-IN</dc:language>
  <cp:lastModifiedBy/>
  <dcterms:modified xsi:type="dcterms:W3CDTF">2024-02-19T18:07:30Z</dcterms:modified>
  <cp:revision>433</cp:revision>
  <dc:subject/>
  <dc:title>Big Data Processing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36</vt:i4>
  </property>
</Properties>
</file>